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.xml" ContentType="application/vnd.openxmlformats-officedocument.presentationml.notesSlide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6" r:id="rId2"/>
    <p:sldId id="257" r:id="rId3"/>
    <p:sldId id="309" r:id="rId4"/>
    <p:sldId id="327" r:id="rId5"/>
    <p:sldId id="328" r:id="rId6"/>
    <p:sldId id="305" r:id="rId7"/>
    <p:sldId id="262" r:id="rId8"/>
    <p:sldId id="319" r:id="rId9"/>
    <p:sldId id="264" r:id="rId10"/>
    <p:sldId id="312" r:id="rId11"/>
    <p:sldId id="313" r:id="rId12"/>
    <p:sldId id="301" r:id="rId13"/>
    <p:sldId id="298" r:id="rId14"/>
    <p:sldId id="329" r:id="rId15"/>
    <p:sldId id="325" r:id="rId16"/>
    <p:sldId id="317" r:id="rId17"/>
    <p:sldId id="277" r:id="rId18"/>
    <p:sldId id="266" r:id="rId19"/>
    <p:sldId id="324" r:id="rId20"/>
    <p:sldId id="323" r:id="rId21"/>
    <p:sldId id="330" r:id="rId22"/>
    <p:sldId id="302" r:id="rId23"/>
    <p:sldId id="303" r:id="rId24"/>
    <p:sldId id="278" r:id="rId25"/>
    <p:sldId id="304" r:id="rId26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42"/>
    <a:srgbClr val="F9F9DD"/>
    <a:srgbClr val="FFFF99"/>
    <a:srgbClr val="B2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8291" autoAdjust="0"/>
  </p:normalViewPr>
  <p:slideViewPr>
    <p:cSldViewPr>
      <p:cViewPr varScale="1">
        <p:scale>
          <a:sx n="115" d="100"/>
          <a:sy n="115" d="100"/>
        </p:scale>
        <p:origin x="-1530" y="-108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33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70777643788829"/>
          <c:y val="0.11762748583490723"/>
          <c:w val="0.82040039473963611"/>
          <c:h val="0.815575861941265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A97-4C43-9305-2FAD15AB1F85}"/>
              </c:ext>
            </c:extLst>
          </c:dPt>
          <c:dLbls>
            <c:dLbl>
              <c:idx val="0"/>
              <c:layout>
                <c:manualLayout>
                  <c:x val="-8.6887424323874255E-3"/>
                  <c:y val="5.029626337814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757564818550526E-3"/>
                  <c:y val="-6.9716327815427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958072883778686E-3"/>
                  <c:y val="-8.7408806428915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3847828540838E-3"/>
                  <c:y val="-4.5737510646964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#,##0.0\ _₽</c:formatCode>
                <c:ptCount val="4"/>
                <c:pt idx="0">
                  <c:v>217.1</c:v>
                </c:pt>
                <c:pt idx="1">
                  <c:v>205.7</c:v>
                </c:pt>
                <c:pt idx="2">
                  <c:v>201.6</c:v>
                </c:pt>
                <c:pt idx="3">
                  <c:v>206.5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97-4C43-9305-2FAD15AB1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3093509259952589E-3"/>
                  <c:y val="-4.250268488686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89161088864475E-2"/>
                  <c:y val="-1.181035440506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070998371643121E-2"/>
                  <c:y val="-1.3447209569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7538487673328E-2"/>
                  <c:y val="-1.1563900307373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Лист1!$C$2:$C$5</c:f>
              <c:numCache>
                <c:formatCode>#,##0.0\ _₽</c:formatCode>
                <c:ptCount val="4"/>
                <c:pt idx="0">
                  <c:v>233.5</c:v>
                </c:pt>
                <c:pt idx="1">
                  <c:v>205.7</c:v>
                </c:pt>
                <c:pt idx="2">
                  <c:v>201.6</c:v>
                </c:pt>
                <c:pt idx="3">
                  <c:v>206.5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A97-4C43-9305-2FAD15AB1F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611996195657642E-2"/>
                  <c:y val="0.11333888827167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38190612751699E-2"/>
                  <c:y val="-1.181424286190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855198057147844E-3"/>
                  <c:y val="-1.416916638891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04730728781907E-2"/>
                  <c:y val="-2.1381142835981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Лист1!$D$2:$D$5</c:f>
              <c:numCache>
                <c:formatCode>#,##0.0\ _₽</c:formatCode>
                <c:ptCount val="4"/>
                <c:pt idx="0">
                  <c:v>-15.8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A97-4C43-9305-2FAD15AB1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shape val="cylinder"/>
        <c:axId val="7410816"/>
        <c:axId val="7412352"/>
        <c:axId val="0"/>
      </c:bar3DChart>
      <c:catAx>
        <c:axId val="741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12352"/>
        <c:crosses val="autoZero"/>
        <c:auto val="1"/>
        <c:lblAlgn val="ctr"/>
        <c:lblOffset val="100"/>
        <c:noMultiLvlLbl val="0"/>
      </c:catAx>
      <c:valAx>
        <c:axId val="7412352"/>
        <c:scaling>
          <c:orientation val="minMax"/>
        </c:scaling>
        <c:delete val="0"/>
        <c:axPos val="l"/>
        <c:majorGridlines/>
        <c:numFmt formatCode="#,##0.0\ _₽" sourceLinked="0"/>
        <c:majorTickMark val="out"/>
        <c:minorTickMark val="none"/>
        <c:tickLblPos val="nextTo"/>
        <c:crossAx val="741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186850878496864"/>
          <c:y val="0.92062159760026663"/>
          <c:w val="0.81394128303793056"/>
          <c:h val="6.52688590156649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</a:t>
            </a:r>
            <a:endParaRPr lang="en-US" dirty="0"/>
          </a:p>
        </c:rich>
      </c:tx>
      <c:layout>
        <c:manualLayout>
          <c:xMode val="edge"/>
          <c:yMode val="edge"/>
          <c:x val="0.4437841148344906"/>
          <c:y val="5.411896875665833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682782265093846"/>
          <c:w val="0.98610237696773562"/>
          <c:h val="0.79317217734906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9-4236-A6F1-86B8EB8410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9-4236-A6F1-86B8EB8410E8}"/>
              </c:ext>
            </c:extLst>
          </c:dPt>
          <c:dLbls>
            <c:dLbl>
              <c:idx val="0"/>
              <c:layout>
                <c:manualLayout>
                  <c:x val="-4.5110735968507475E-2"/>
                  <c:y val="0.125390202800859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9-4236-A6F1-86B8EB8410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98,2 %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99-4236-A6F1-86B8EB841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развитие муниципального образования</c:v>
                </c:pt>
                <c:pt idx="1">
                  <c:v>Первоочередные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99-4236-A6F1-86B8EB8410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</a:t>
            </a:r>
            <a:endParaRPr lang="ru-RU" dirty="0"/>
          </a:p>
        </c:rich>
      </c:tx>
      <c:layout>
        <c:manualLayout>
          <c:xMode val="edge"/>
          <c:yMode val="edge"/>
          <c:x val="0.66268908264737547"/>
          <c:y val="0.297904871728359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68115835829116"/>
          <c:w val="0.99808294247499052"/>
          <c:h val="0.70318841641708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61-4EB5-91E3-603160964094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61-4EB5-91E3-603160964094}"/>
              </c:ext>
            </c:extLst>
          </c:dPt>
          <c:dLbls>
            <c:dLbl>
              <c:idx val="0"/>
              <c:layout>
                <c:manualLayout>
                  <c:x val="-4.5626362712954525E-2"/>
                  <c:y val="9.13297702078787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61-4EB5-91E3-6031609640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98,4%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61-4EB5-91E3-603160964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развитие муниципального образования</c:v>
                </c:pt>
                <c:pt idx="1">
                  <c:v>Первоочередные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7.5</c:v>
                </c:pt>
                <c:pt idx="1">
                  <c:v>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61-4EB5-91E3-6031609640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</a:t>
            </a:r>
            <a:endParaRPr lang="ru-RU" dirty="0"/>
          </a:p>
        </c:rich>
      </c:tx>
      <c:layout>
        <c:manualLayout>
          <c:xMode val="edge"/>
          <c:yMode val="edge"/>
          <c:x val="0.46425710161327016"/>
          <c:y val="2.583801463679448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890123319631152"/>
          <c:w val="1"/>
          <c:h val="0.80851686133224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A9-405B-9F42-AF14F8B5B338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A9-405B-9F42-AF14F8B5B338}"/>
              </c:ext>
            </c:extLst>
          </c:dPt>
          <c:dLbls>
            <c:dLbl>
              <c:idx val="0"/>
              <c:layout>
                <c:manualLayout>
                  <c:x val="-0.12835658745452294"/>
                  <c:y val="-1.38842211976447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9-405B-9F42-AF14F8B5B338}"/>
                </c:ext>
              </c:extLst>
            </c:dLbl>
            <c:dLbl>
              <c:idx val="1"/>
              <c:layout>
                <c:manualLayout>
                  <c:x val="0.13409014579478401"/>
                  <c:y val="-5.07131152094211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9-405B-9F42-AF14F8B5B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ЖКХ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102.4</c:v>
                </c:pt>
                <c:pt idx="1">
                  <c:v>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A9-405B-9F42-AF14F8B5B3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9338081209367547E-2"/>
          <c:y val="3.7140576111698185E-3"/>
          <c:w val="0.22519291054803023"/>
          <c:h val="0.44782420008887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48674595272889909"/>
          <c:y val="0.1081180483446317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882033656163377"/>
          <c:w val="1"/>
          <c:h val="0.744558080074379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9-4236-A6F1-86B8EB8410E8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9-4236-A6F1-86B8EB8410E8}"/>
              </c:ext>
            </c:extLst>
          </c:dPt>
          <c:dLbls>
            <c:dLbl>
              <c:idx val="0"/>
              <c:layout>
                <c:manualLayout>
                  <c:x val="-0.16503508157213301"/>
                  <c:y val="6.140570973588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9-4236-A6F1-86B8EB8410E8}"/>
                </c:ext>
              </c:extLst>
            </c:dLbl>
            <c:dLbl>
              <c:idx val="1"/>
              <c:layout>
                <c:manualLayout>
                  <c:x val="0.20083229148941262"/>
                  <c:y val="-0.11333175443168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99-4236-A6F1-86B8EB841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ЖКХ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106.3</c:v>
                </c:pt>
                <c:pt idx="1">
                  <c:v>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99-4236-A6F1-86B8EB8410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</a:t>
            </a:r>
            <a:endParaRPr lang="ru-RU" dirty="0"/>
          </a:p>
        </c:rich>
      </c:tx>
      <c:layout>
        <c:manualLayout>
          <c:xMode val="edge"/>
          <c:yMode val="edge"/>
          <c:x val="0.45826955441164974"/>
          <c:y val="0.293211624364043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9239380414145741"/>
          <c:w val="1"/>
          <c:h val="0.567441455052588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3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61-4EB5-91E3-6031609640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61-4EB5-91E3-603160964094}"/>
              </c:ext>
            </c:extLst>
          </c:dPt>
          <c:dLbls>
            <c:dLbl>
              <c:idx val="0"/>
              <c:layout>
                <c:manualLayout>
                  <c:x val="-0.1620516101777443"/>
                  <c:y val="5.1135214410081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61-4EB5-91E3-603160964094}"/>
                </c:ext>
              </c:extLst>
            </c:dLbl>
            <c:dLbl>
              <c:idx val="1"/>
              <c:layout>
                <c:manualLayout>
                  <c:x val="0.19942160061776401"/>
                  <c:y val="-0.100229718881084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458608106940917"/>
                      <c:h val="9.1716389842145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61-4EB5-91E3-603160964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ЖКХ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100.1</c:v>
                </c:pt>
                <c:pt idx="1">
                  <c:v>106.4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61-4EB5-91E3-6031609640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</a:t>
            </a:r>
            <a:endParaRPr lang="ru-RU" dirty="0"/>
          </a:p>
        </c:rich>
      </c:tx>
      <c:layout>
        <c:manualLayout>
          <c:xMode val="edge"/>
          <c:yMode val="edge"/>
          <c:x val="0.46425710161327016"/>
          <c:y val="2.583801463679448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890123319631152"/>
          <c:w val="1"/>
          <c:h val="0.8085168613322487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9338081209367547E-2"/>
          <c:y val="3.7140576111698185E-3"/>
          <c:w val="0.22519291054803023"/>
          <c:h val="0.44782420008887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48674595272889909"/>
          <c:y val="0.1081180483446317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882033656163377"/>
          <c:w val="1"/>
          <c:h val="0.7445580800743797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</a:t>
            </a:r>
            <a:endParaRPr lang="ru-RU" dirty="0"/>
          </a:p>
        </c:rich>
      </c:tx>
      <c:layout>
        <c:manualLayout>
          <c:xMode val="edge"/>
          <c:yMode val="edge"/>
          <c:x val="0.45826955441164974"/>
          <c:y val="0.293211624364043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9239380414145741"/>
          <c:w val="1"/>
          <c:h val="0.567441455052588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574528756064139"/>
          <c:y val="1.0148364079359531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76754434692442E-3"/>
          <c:y val="1.6331288432532773E-2"/>
          <c:w val="0.974823839164777"/>
          <c:h val="0.849411084698482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  <c:explosion val="1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0"/>
          </c:dPt>
          <c:dPt>
            <c:idx val="2"/>
            <c:bubble3D val="0"/>
            <c:explosion val="3"/>
          </c:dPt>
          <c:dPt>
            <c:idx val="3"/>
            <c:bubble3D val="0"/>
            <c:explosion val="7"/>
          </c:dPt>
          <c:dPt>
            <c:idx val="4"/>
            <c:bubble3D val="0"/>
            <c:explosion val="11"/>
          </c:dPt>
          <c:dPt>
            <c:idx val="5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00573084472097E-2"/>
                  <c:y val="3.439140024456407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0,1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530879670777322E-2"/>
                  <c:y val="0.1324567380045132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2</a:t>
                    </a:r>
                    <a:r>
                      <a:rPr lang="ru-RU" sz="1600" b="1" smtClean="0"/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</c:v>
                </c:pt>
                <c:pt idx="1">
                  <c:v>0.1</c:v>
                </c:pt>
                <c:pt idx="2">
                  <c:v>0.8</c:v>
                </c:pt>
                <c:pt idx="3">
                  <c:v>1</c:v>
                </c:pt>
                <c:pt idx="4">
                  <c:v>11.7</c:v>
                </c:pt>
                <c:pt idx="5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037054801269856E-2"/>
          <c:y val="9.5040691070912675E-2"/>
          <c:w val="0.90996258290877918"/>
          <c:h val="0.743320422024671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(целевые средства из бюджетов других уровней)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9.3045144111909128E-3"/>
                  <c:y val="-5.872909770140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64307020393112E-3"/>
                  <c:y val="-2.1728088278010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07524018651521E-3"/>
                  <c:y val="-1.761872931042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90.6</c:v>
                </c:pt>
                <c:pt idx="1">
                  <c:v>72.900000000000006</c:v>
                </c:pt>
                <c:pt idx="2">
                  <c:v>63.6</c:v>
                </c:pt>
                <c:pt idx="3" formatCode="0.0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FF-4A03-B914-73DFA6C4D0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доходы( собственные средства местного бюджета)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6522572055954564E-3"/>
                  <c:y val="-1.468227442535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56771616786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030096074606085E-3"/>
                  <c:y val="-5.87290977014032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138,2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58276420516674E-2"/>
                  <c:y val="-1.468227442535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126.5</c:v>
                </c:pt>
                <c:pt idx="1">
                  <c:v>132.80000000000001</c:v>
                </c:pt>
                <c:pt idx="2" formatCode="0.0">
                  <c:v>138</c:v>
                </c:pt>
                <c:pt idx="3">
                  <c:v>141.5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FF-4A03-B914-73DFA6C4D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26400"/>
        <c:axId val="7136384"/>
        <c:axId val="7420096"/>
      </c:bar3DChart>
      <c:catAx>
        <c:axId val="712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136384"/>
        <c:crosses val="autoZero"/>
        <c:auto val="1"/>
        <c:lblAlgn val="ctr"/>
        <c:lblOffset val="100"/>
        <c:noMultiLvlLbl val="0"/>
      </c:catAx>
      <c:valAx>
        <c:axId val="71363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126400"/>
        <c:crosses val="autoZero"/>
        <c:crossBetween val="between"/>
      </c:valAx>
      <c:serAx>
        <c:axId val="742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7136384"/>
        <c:crosses val="autoZero"/>
      </c:serAx>
    </c:plotArea>
    <c:legend>
      <c:legendPos val="b"/>
      <c:layout>
        <c:manualLayout>
          <c:xMode val="edge"/>
          <c:yMode val="edge"/>
          <c:x val="6.842749921149735E-2"/>
          <c:y val="0.83164252936114436"/>
          <c:w val="0.87555089868543823"/>
          <c:h val="0.1683574706388555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954424675240342"/>
          <c:y val="0.2092257588495013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63649872236424E-2"/>
          <c:y val="0.17212807562111021"/>
          <c:w val="0.85946568106189258"/>
          <c:h val="0.82787190312187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9278936431553359"/>
                  <c:y val="-0.1324706441812576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smtClean="0"/>
                      <a:t>66%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01231905781521"/>
                  <c:y val="2.95365406858065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0,1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048624477833113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/>
                      <a:t>0,8</a:t>
                    </a:r>
                    <a:r>
                      <a:rPr lang="ru-RU" sz="1600" b="1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326326503682651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/>
                      <a:t>0,7</a:t>
                    </a:r>
                    <a:r>
                      <a:rPr lang="ru-RU" sz="1600" b="1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925242637550458E-2"/>
                  <c:y val="-0.101780648710465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9,4%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2</a:t>
                    </a:r>
                    <a:r>
                      <a:rPr lang="ru-RU" sz="1600" b="1" smtClean="0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67.2</c:v>
                </c:pt>
                <c:pt idx="1">
                  <c:v>0.1</c:v>
                </c:pt>
                <c:pt idx="2">
                  <c:v>0.8</c:v>
                </c:pt>
                <c:pt idx="3">
                  <c:v>0.7</c:v>
                </c:pt>
                <c:pt idx="4">
                  <c:v>9.6999999999999993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335270618079471"/>
          <c:y val="0.1917852558511448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87701366514832"/>
          <c:y val="0.25636270930196992"/>
          <c:w val="0.85507354738362407"/>
          <c:h val="0.74363719202139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2829943259316568"/>
                  <c:y val="-0.16828318095375025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64,4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644704805222446E-2"/>
                  <c:y val="5.985078455335027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0,8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9395622708588E-3"/>
                  <c:y val="-1.45202320572720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0,7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788877624708363E-2"/>
                  <c:y val="-0.1054938731582250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9,2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24,9</a:t>
                    </a:r>
                    <a:r>
                      <a:rPr lang="ru-RU" sz="16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64.400000000000006</c:v>
                </c:pt>
                <c:pt idx="2">
                  <c:v>0.8</c:v>
                </c:pt>
                <c:pt idx="3">
                  <c:v>0.7</c:v>
                </c:pt>
                <c:pt idx="4">
                  <c:v>9.1999999999999993</c:v>
                </c:pt>
                <c:pt idx="5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– </a:t>
            </a:r>
            <a:r>
              <a:rPr lang="ru-RU" dirty="0" smtClean="0">
                <a:solidFill>
                  <a:schemeClr val="tx2"/>
                </a:solidFill>
              </a:rPr>
              <a:t>57,5</a:t>
            </a:r>
            <a:endParaRPr lang="ru-RU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955933671187532"/>
          <c:w val="0.6155731749502581"/>
          <c:h val="0.74006449143002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F6-4C2B-9532-32E9AD9DAC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F6-4C2B-9532-32E9AD9DAC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F6-4C2B-9532-32E9AD9DACC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F6-4C2B-9532-32E9AD9DACC5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F6-4C2B-9532-32E9AD9DACC5}"/>
                </c:ext>
              </c:extLst>
            </c:dLbl>
            <c:dLbl>
              <c:idx val="2"/>
              <c:layout>
                <c:manualLayout>
                  <c:x val="2.5453606493632739E-2"/>
                  <c:y val="0.112212583266809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F6-4C2B-9532-32E9AD9DA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Молодежная политика, в т.ч. Трудоустройство несовершеннолетних</c:v>
                </c:pt>
                <c:pt idx="1">
                  <c:v>Культура и кинемотография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21.6</c:v>
                </c:pt>
                <c:pt idx="1">
                  <c:v>35.4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F6-4C2B-9532-32E9AD9DACC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97889123430733"/>
          <c:y val="9.7681454197396864E-2"/>
          <c:w val="0.31002110876569272"/>
          <c:h val="0.90231852976300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– </a:t>
            </a:r>
            <a:r>
              <a:rPr lang="ru-RU" dirty="0" smtClean="0">
                <a:solidFill>
                  <a:schemeClr val="tx2"/>
                </a:solidFill>
              </a:rPr>
              <a:t>57,7</a:t>
            </a:r>
            <a:endParaRPr lang="ru-RU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090875705168562"/>
          <c:w val="1"/>
          <c:h val="0.76909124294831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AC-4EDE-9E75-4A5226F56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AC-4EDE-9E75-4A5226F56A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AC-4EDE-9E75-4A5226F56AC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C-4EDE-9E75-4A5226F56AC3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C-4EDE-9E75-4A5226F56AC3}"/>
                </c:ext>
              </c:extLst>
            </c:dLbl>
            <c:dLbl>
              <c:idx val="2"/>
              <c:layout>
                <c:manualLayout>
                  <c:x val="2.0615338137680204E-2"/>
                  <c:y val="0.14607708878142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C-4EDE-9E75-4A5226F56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 и кинемотография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35.299999999999997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AC-4EDE-9E75-4A5226F56AC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 – </a:t>
            </a:r>
            <a:r>
              <a:rPr lang="ru-RU" dirty="0" smtClean="0">
                <a:solidFill>
                  <a:schemeClr val="tx2"/>
                </a:solidFill>
              </a:rPr>
              <a:t>58,1</a:t>
            </a:r>
            <a:endParaRPr lang="ru-RU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317931703080391"/>
          <c:w val="1"/>
          <c:h val="0.793280396776571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9-4E2D-A983-24F08BCB41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19-4E2D-A983-24F08BCB41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19-4E2D-A983-24F08BCB41A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9-4E2D-A983-24F08BCB41AE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19-4E2D-A983-24F08BCB41AE}"/>
                </c:ext>
              </c:extLst>
            </c:dLbl>
            <c:dLbl>
              <c:idx val="2"/>
              <c:layout>
                <c:manualLayout>
                  <c:x val="3.0786466652893463E-2"/>
                  <c:y val="0.150914898358382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19-4E2D-A983-24F08BCB4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Культура и кинемотография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22.3</c:v>
                </c:pt>
                <c:pt idx="1">
                  <c:v>35.299999999999997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19-4E2D-A983-24F08BCB41A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844156103852285E-2"/>
          <c:y val="4.1748431154027391E-2"/>
          <c:w val="0.78694432089957111"/>
          <c:h val="0.825637972430196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формируемые в рамках муниципальных программ МО город Щекино
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196.4</c:v>
                </c:pt>
                <c:pt idx="1">
                  <c:v>187.1</c:v>
                </c:pt>
                <c:pt idx="2">
                  <c:v>185.8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
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9.1999999999999993</c:v>
                </c:pt>
                <c:pt idx="2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4258048"/>
        <c:axId val="161325824"/>
        <c:axId val="0"/>
      </c:bar3DChart>
      <c:catAx>
        <c:axId val="15425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325824"/>
        <c:crosses val="autoZero"/>
        <c:auto val="1"/>
        <c:lblAlgn val="ctr"/>
        <c:lblOffset val="100"/>
        <c:noMultiLvlLbl val="0"/>
      </c:catAx>
      <c:valAx>
        <c:axId val="16132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25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64529541485221"/>
          <c:y val="0.1916853781311473"/>
          <c:w val="0.16903500337394042"/>
          <c:h val="0.6280281532121139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44254579704241"/>
          <c:y val="9.7149120776703818E-2"/>
          <c:w val="0.76716681466023395"/>
          <c:h val="0.55681516807067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кредитов кредитных организаций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9D1-47BC-A303-8BA8601150B9}"/>
              </c:ext>
            </c:extLst>
          </c:dPt>
          <c:dLbls>
            <c:dLbl>
              <c:idx val="0"/>
              <c:layout>
                <c:manualLayout>
                  <c:x val="-3.0864197530864196E-3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D1-47BC-A303-8BA8601150B9}"/>
                </c:ext>
              </c:extLst>
            </c:dLbl>
            <c:dLbl>
              <c:idx val="1"/>
              <c:layout>
                <c:manualLayout>
                  <c:x val="-4.1287789959800203E-3"/>
                  <c:y val="7.6556316590563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D1-47BC-A303-8BA8601150B9}"/>
                </c:ext>
              </c:extLst>
            </c:dLbl>
            <c:dLbl>
              <c:idx val="2"/>
              <c:layout>
                <c:manualLayout>
                  <c:x val="1.4484266571107615E-3"/>
                  <c:y val="1.007191780821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D1-47BC-A303-8BA8601150B9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#,##0.0\ _₽</c:formatCode>
                <c:ptCount val="3"/>
                <c:pt idx="0">
                  <c:v>6</c:v>
                </c:pt>
                <c:pt idx="1">
                  <c:v>4.9000000000000004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D1-47BC-A303-8BA8601150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706564327138682E-3"/>
                  <c:y val="1.691400304414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D1-47BC-A303-8BA8601150B9}"/>
                </c:ext>
              </c:extLst>
            </c:dLbl>
            <c:dLbl>
              <c:idx val="1"/>
              <c:layout>
                <c:manualLayout>
                  <c:x val="9.2592592592592587E-3"/>
                  <c:y val="9.9362981577946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D1-47BC-A303-8BA8601150B9}"/>
                </c:ext>
              </c:extLst>
            </c:dLbl>
            <c:dLbl>
              <c:idx val="2"/>
              <c:layout>
                <c:manualLayout>
                  <c:x val="7.716049382716049E-3"/>
                  <c:y val="1.242037269724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D1-47BC-A303-8BA8601150B9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Лист1!$C$2:$C$4</c:f>
              <c:numCache>
                <c:formatCode>#,##0.0\ _₽</c:formatCode>
                <c:ptCount val="3"/>
                <c:pt idx="0">
                  <c:v>0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9D1-47BC-A303-8BA8601150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Погашение бюджетных кредитов, полученных из бюджета МО Щекинский район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23311050859726E-3"/>
                  <c:y val="2.4556105103619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D1-47BC-A303-8BA8601150B9}"/>
                </c:ext>
              </c:extLst>
            </c:dLbl>
            <c:dLbl>
              <c:idx val="1"/>
              <c:layout>
                <c:manualLayout>
                  <c:x val="6.3217845652809726E-3"/>
                  <c:y val="2.4556105103619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D1-47BC-A303-8BA8601150B9}"/>
                </c:ext>
              </c:extLst>
            </c:dLbl>
            <c:dLbl>
              <c:idx val="2"/>
              <c:layout>
                <c:manualLayout>
                  <c:x val="2.1388803254628859E-3"/>
                  <c:y val="2.3290154262235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D1-47BC-A303-8BA8601150B9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Лист1!$D$2:$D$4</c:f>
              <c:numCache>
                <c:formatCode>#,##0.0\ _₽</c:formatCode>
                <c:ptCount val="3"/>
                <c:pt idx="0">
                  <c:v>6</c:v>
                </c:pt>
                <c:pt idx="1">
                  <c:v>1.9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9D1-47BC-A303-8BA860115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67609856"/>
        <c:axId val="167611392"/>
      </c:barChart>
      <c:catAx>
        <c:axId val="16760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611392"/>
        <c:crosses val="autoZero"/>
        <c:auto val="1"/>
        <c:lblAlgn val="ctr"/>
        <c:lblOffset val="100"/>
        <c:noMultiLvlLbl val="0"/>
      </c:catAx>
      <c:valAx>
        <c:axId val="167611392"/>
        <c:scaling>
          <c:orientation val="minMax"/>
        </c:scaling>
        <c:delete val="0"/>
        <c:axPos val="l"/>
        <c:majorGridlines/>
        <c:numFmt formatCode="#,##0.0\ _₽" sourceLinked="0"/>
        <c:majorTickMark val="out"/>
        <c:minorTickMark val="none"/>
        <c:tickLblPos val="nextTo"/>
        <c:crossAx val="16760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674631091999301E-2"/>
          <c:y val="0.7769912139391919"/>
          <c:w val="0.96111633699672305"/>
          <c:h val="0.223008786060808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2245066588898"/>
          <c:y val="3.0866359269839369E-2"/>
          <c:w val="0.74741482075464094"/>
          <c:h val="0.805294918211701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7A-4BF1-97F5-F004C5CA04BD}"/>
                </c:ext>
              </c:extLst>
            </c:dLbl>
            <c:dLbl>
              <c:idx val="1"/>
              <c:layout>
                <c:manualLayout>
                  <c:x val="1.8518518518518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A-4BF1-97F5-F004C5CA04BD}"/>
                </c:ext>
              </c:extLst>
            </c:dLbl>
            <c:dLbl>
              <c:idx val="2"/>
              <c:layout>
                <c:manualLayout>
                  <c:x val="7.4211759683631097E-3"/>
                  <c:y val="-8.4182114685669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A-4BF1-97F5-F004C5CA04BD}"/>
                </c:ext>
              </c:extLst>
            </c:dLbl>
            <c:dLbl>
              <c:idx val="3"/>
              <c:layout>
                <c:manualLayout>
                  <c:x val="0"/>
                  <c:y val="-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8-4981-A5D4-6C60EB686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01.01.2019</c:v>
                </c:pt>
                <c:pt idx="1">
                  <c:v>на 01.01.2020</c:v>
                </c:pt>
                <c:pt idx="2">
                  <c:v>на 01.10.2020</c:v>
                </c:pt>
                <c:pt idx="3">
                  <c:v>на 01.01.2021</c:v>
                </c:pt>
                <c:pt idx="4">
                  <c:v>на 01.01.2022</c:v>
                </c:pt>
                <c:pt idx="5">
                  <c:v>на 01.01.2023</c:v>
                </c:pt>
                <c:pt idx="6">
                  <c:v>на 01.01.2024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8</c:v>
                </c:pt>
                <c:pt idx="1">
                  <c:v>13.9</c:v>
                </c:pt>
                <c:pt idx="2">
                  <c:v>11.9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7A-4BF1-97F5-F004C5CA0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6164352"/>
        <c:axId val="166167296"/>
        <c:axId val="0"/>
      </c:bar3DChart>
      <c:catAx>
        <c:axId val="166164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167296"/>
        <c:crosses val="autoZero"/>
        <c:auto val="1"/>
        <c:lblAlgn val="ctr"/>
        <c:lblOffset val="100"/>
        <c:noMultiLvlLbl val="0"/>
      </c:catAx>
      <c:valAx>
        <c:axId val="16616729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6616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079243267681537E-2"/>
          <c:y val="0.92729772449525816"/>
          <c:w val="0.7911902541572734"/>
          <c:h val="7.27022977839063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71287373233013E-2"/>
          <c:y val="3.8817125184782343E-2"/>
          <c:w val="0.88175695053404379"/>
          <c:h val="0.694073846475849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0800" cap="sq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1.9085962725265082E-2"/>
                  <c:y val="-5.0391238868111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1447204394881E-2"/>
                  <c:y val="-5.669014372662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898725673850955E-2"/>
                  <c:y val="-5.53991162190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762422344302252E-2"/>
                  <c:y val="-5.354069129736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Лист1!$B$2:$E$2</c:f>
              <c:numCache>
                <c:formatCode>0.0</c:formatCode>
                <c:ptCount val="4"/>
                <c:pt idx="0">
                  <c:v>22.5</c:v>
                </c:pt>
                <c:pt idx="1">
                  <c:v>21.6</c:v>
                </c:pt>
                <c:pt idx="2">
                  <c:v>21.6</c:v>
                </c:pt>
                <c:pt idx="3">
                  <c:v>21.7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50800">
              <a:solidFill>
                <a:schemeClr val="bg2">
                  <a:lumMod val="50000"/>
                </a:schemeClr>
              </a:solidFill>
            </a:ln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9.542981362632541E-3"/>
                  <c:y val="-7.243740587291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14906813162705E-3"/>
                  <c:y val="-6.928795344365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33478256404631E-2"/>
                  <c:y val="-5.9839596155882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809937875441799E-2"/>
                  <c:y val="-5.669014372662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Лист1!$B$3:$E$3</c:f>
              <c:numCache>
                <c:formatCode>0.0</c:formatCode>
                <c:ptCount val="4"/>
                <c:pt idx="0">
                  <c:v>104</c:v>
                </c:pt>
                <c:pt idx="1">
                  <c:v>111.2</c:v>
                </c:pt>
                <c:pt idx="2">
                  <c:v>116.4</c:v>
                </c:pt>
                <c:pt idx="3">
                  <c:v>119.8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8320"/>
        <c:axId val="7289856"/>
      </c:lineChart>
      <c:catAx>
        <c:axId val="728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89856"/>
        <c:crosses val="autoZero"/>
        <c:auto val="1"/>
        <c:lblAlgn val="ctr"/>
        <c:lblOffset val="100"/>
        <c:noMultiLvlLbl val="0"/>
      </c:catAx>
      <c:valAx>
        <c:axId val="72898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288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036097015802025"/>
          <c:y val="0.87611740464288801"/>
          <c:w val="0.63609706589641535"/>
          <c:h val="7.9790261347514296E-2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9438655715285492"/>
          <c:y val="3.4980031458492919E-2"/>
          <c:w val="0.58943277589024567"/>
          <c:h val="0.89211505739128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 на доходы физических лиц - 47%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 w="9525">
              <a:solidFill>
                <a:schemeClr val="lt1"/>
              </a:solidFill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47%</a:t>
                    </a:r>
                    <a:endParaRPr lang="en-US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2B-49C5-B7AB-7324B2574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2B-49C5-B7AB-7324B2574A0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Земельный налог - 25%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 w="9525">
              <a:solidFill>
                <a:schemeClr val="lt1"/>
              </a:solidFill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25%</a:t>
                    </a:r>
                    <a:endParaRPr lang="en-US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8800543721372493E-2"/>
                      <c:h val="6.21624400407751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32B-49C5-B7AB-7324B2574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2B-49C5-B7AB-7324B2574A0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Налог на имущество физических лиц  - 11%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 w="9525">
              <a:solidFill>
                <a:schemeClr val="lt1"/>
              </a:solidFill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5612952330863288E-2"/>
                      <c:h val="5.59740438196925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2B-49C5-B7AB-7324B2574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val>
            <c:numRef>
              <c:f>Лист1!$B$4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2B-49C5-B7AB-7324B2574A0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Доходы от использования имущества  - 9%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 w="9525">
              <a:solidFill>
                <a:schemeClr val="lt1"/>
              </a:solidFill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700780099257561E-2"/>
                      <c:h val="5.59740438196925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32B-49C5-B7AB-7324B2574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val>
            <c:numRef>
              <c:f>Лист1!$B$5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2B-49C5-B7AB-7324B2574A0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Прочие неналоговые доходы -6%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 w="9525">
              <a:solidFill>
                <a:schemeClr val="lt1"/>
              </a:solidFill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8.46080454998177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6%</a:t>
                    </a:r>
                    <a:endParaRPr lang="en-US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1107048107416187E-2"/>
                      <c:h val="6.21624400407751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2B-49C5-B7AB-7324B2574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val>
            <c:numRef>
              <c:f>Лист1!$B$6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2B-49C5-B7AB-7324B2574A03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Доходы от продажи активов - 2%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 w="9525">
              <a:solidFill>
                <a:schemeClr val="lt1"/>
              </a:solidFill>
            </a:ln>
            <a:effectLst>
              <a:outerShdw blurRad="317500" algn="ctr" rotWithShape="0">
                <a:prstClr val="black">
                  <a:alpha val="25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427100043534794E-3"/>
                  <c:y val="2.33078390900036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2%</a:t>
                    </a:r>
                    <a:endParaRPr lang="en-US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844654767633517E-2"/>
                      <c:h val="6.21624400407751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32B-49C5-B7AB-7324B2574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val>
            <c:numRef>
              <c:f>Лист1!$B$7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2B-49C5-B7AB-7324B2574A0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</c:dLbls>
        <c:gapWidth val="100"/>
        <c:axId val="31978624"/>
        <c:axId val="31980160"/>
      </c:barChart>
      <c:catAx>
        <c:axId val="31978624"/>
        <c:scaling>
          <c:orientation val="minMax"/>
        </c:scaling>
        <c:delete val="1"/>
        <c:axPos val="b"/>
        <c:majorTickMark val="out"/>
        <c:minorTickMark val="none"/>
        <c:tickLblPos val="nextTo"/>
        <c:crossAx val="31980160"/>
        <c:crosses val="autoZero"/>
        <c:auto val="1"/>
        <c:lblAlgn val="ctr"/>
        <c:lblOffset val="100"/>
        <c:noMultiLvlLbl val="0"/>
      </c:catAx>
      <c:valAx>
        <c:axId val="3198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7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7084001741396496E-3"/>
          <c:y val="5.1786399951662287E-2"/>
          <c:w val="0.32144360088384666"/>
          <c:h val="0.827906061119914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39165239464185E-2"/>
          <c:y val="4.2638455449882914E-2"/>
          <c:w val="0.74616662334087713"/>
          <c:h val="0.89275215854684065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1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C3A-494C-9035-8328B4E21A4D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3A-494C-9035-8328B4E21A4D}"/>
              </c:ext>
            </c:extLst>
          </c:dPt>
          <c:dPt>
            <c:idx val="2"/>
            <c:invertIfNegative val="0"/>
            <c:bubble3D val="1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A-494C-9035-8328B4E21A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2324</c:v>
                </c:pt>
                <c:pt idx="1">
                  <c:v>2416</c:v>
                </c:pt>
                <c:pt idx="2">
                  <c:v>2477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C3A-494C-9035-8328B4E21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3554816"/>
        <c:axId val="33556352"/>
      </c:bubbleChart>
      <c:valAx>
        <c:axId val="335548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56352"/>
        <c:crosses val="autoZero"/>
        <c:crossBetween val="midCat"/>
      </c:valAx>
      <c:valAx>
        <c:axId val="3355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54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51756032479063"/>
          <c:y val="0.35747187073510434"/>
          <c:w val="0.15291168420086856"/>
          <c:h val="0.27459606779191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13765057139913E-2"/>
          <c:y val="0.20061702545870971"/>
          <c:w val="0.93487705840527469"/>
          <c:h val="0.49266333322271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(безвозмездные и безвозвратные)</c:v>
                </c:pt>
              </c:strCache>
            </c:strRef>
          </c:tx>
          <c:spPr>
            <a:solidFill>
              <a:schemeClr val="accent1"/>
            </a:solidFill>
            <a:ln w="19050" cmpd="thickThin"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41.2</c:v>
                </c:pt>
                <c:pt idx="1">
                  <c:v>39.4</c:v>
                </c:pt>
                <c:pt idx="2">
                  <c:v>40.6</c:v>
                </c:pt>
                <c:pt idx="3">
                  <c:v>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2-4B2B-BA54-FDBCC932B7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 (на реализацию переданных государственных полномочий)</c:v>
                </c:pt>
              </c:strCache>
            </c:strRef>
          </c:tx>
          <c:spPr>
            <a:solidFill>
              <a:schemeClr val="accent2"/>
            </a:solidFill>
            <a:ln w="15875"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1.3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82-4B2B-BA54-FDBCC932B7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/>
            </a:solidFill>
            <a:ln w="15875"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37.6</c:v>
                </c:pt>
                <c:pt idx="1">
                  <c:v>27.6</c:v>
                </c:pt>
                <c:pt idx="2">
                  <c:v>22.8</c:v>
                </c:pt>
                <c:pt idx="3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82-4B2B-BA54-FDBCC932B7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4"/>
            </a:solidFill>
            <a:ln w="15875"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5.7</c:v>
                </c:pt>
                <c:pt idx="2">
                  <c:v>1.2E-2</c:v>
                </c:pt>
                <c:pt idx="3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82-4B2B-BA54-FDBCC932B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02272"/>
        <c:axId val="34108160"/>
      </c:barChart>
      <c:catAx>
        <c:axId val="341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08160"/>
        <c:crosses val="autoZero"/>
        <c:auto val="1"/>
        <c:lblAlgn val="ctr"/>
        <c:lblOffset val="100"/>
        <c:noMultiLvlLbl val="0"/>
      </c:catAx>
      <c:valAx>
        <c:axId val="3410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0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862455009809"/>
          <c:y val="3.2231868416736767E-2"/>
          <c:w val="0.80114117222269421"/>
          <c:h val="0.561100513921392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Лист2!$A$2:$A$6</c:f>
              <c:strCache>
                <c:ptCount val="5"/>
                <c:pt idx="0">
                  <c:v>Собрание депутатов </c:v>
                </c:pt>
                <c:pt idx="1">
                  <c:v>Другие общегосударственные вопросы (МКУ "Штаб народной дружины, МКУ "ЦБ")</c:v>
                </c:pt>
                <c:pt idx="2">
                  <c:v>ЖКХ (МКУ "ЩГУЖиБ", МКУ "Щекино-Ритуал")</c:v>
                </c:pt>
                <c:pt idx="3">
                  <c:v>Молодежная политикка (МБУ ГМЦ "Мир")</c:v>
                </c:pt>
                <c:pt idx="4">
                  <c:v>Культура (ДК,Библиотека, Музей)</c:v>
                </c:pt>
              </c:strCache>
            </c:strRef>
          </c:cat>
          <c:val>
            <c:numRef>
              <c:f>Лист2!$B$2:$B$6</c:f>
              <c:numCache>
                <c:formatCode>0.0</c:formatCode>
                <c:ptCount val="5"/>
                <c:pt idx="0">
                  <c:v>449</c:v>
                </c:pt>
                <c:pt idx="1">
                  <c:v>3461</c:v>
                </c:pt>
                <c:pt idx="2">
                  <c:v>14826.7</c:v>
                </c:pt>
                <c:pt idx="3">
                  <c:v>15531.3</c:v>
                </c:pt>
                <c:pt idx="4">
                  <c:v>21456.2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Лист2!$A$2:$A$6</c:f>
              <c:strCache>
                <c:ptCount val="5"/>
                <c:pt idx="0">
                  <c:v>Собрание депутатов </c:v>
                </c:pt>
                <c:pt idx="1">
                  <c:v>Другие общегосударственные вопросы (МКУ "Штаб народной дружины, МКУ "ЦБ")</c:v>
                </c:pt>
                <c:pt idx="2">
                  <c:v>ЖКХ (МКУ "ЩГУЖиБ", МКУ "Щекино-Ритуал")</c:v>
                </c:pt>
                <c:pt idx="3">
                  <c:v>Молодежная политикка (МБУ ГМЦ "Мир")</c:v>
                </c:pt>
                <c:pt idx="4">
                  <c:v>Культура (ДК,Библиотека, Музей)</c:v>
                </c:pt>
              </c:strCache>
            </c:strRef>
          </c:cat>
          <c:val>
            <c:numRef>
              <c:f>Лист2!$C$2:$C$6</c:f>
              <c:numCache>
                <c:formatCode>0.0</c:formatCode>
                <c:ptCount val="5"/>
                <c:pt idx="0">
                  <c:v>498.2</c:v>
                </c:pt>
                <c:pt idx="1">
                  <c:v>3599.7</c:v>
                </c:pt>
                <c:pt idx="2">
                  <c:v>15415.8</c:v>
                </c:pt>
                <c:pt idx="3">
                  <c:v>16024.9</c:v>
                </c:pt>
                <c:pt idx="4">
                  <c:v>26085.4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Лист2!$A$2:$A$6</c:f>
              <c:strCache>
                <c:ptCount val="5"/>
                <c:pt idx="0">
                  <c:v>Собрание депутатов </c:v>
                </c:pt>
                <c:pt idx="1">
                  <c:v>Другие общегосударственные вопросы (МКУ "Штаб народной дружины, МКУ "ЦБ")</c:v>
                </c:pt>
                <c:pt idx="2">
                  <c:v>ЖКХ (МКУ "ЩГУЖиБ", МКУ "Щекино-Ритуал")</c:v>
                </c:pt>
                <c:pt idx="3">
                  <c:v>Молодежная политикка (МБУ ГМЦ "Мир")</c:v>
                </c:pt>
                <c:pt idx="4">
                  <c:v>Культура (ДК,Библиотека, Музей)</c:v>
                </c:pt>
              </c:strCache>
            </c:strRef>
          </c:cat>
          <c:val>
            <c:numRef>
              <c:f>Лист2!$D$2:$D$6</c:f>
              <c:numCache>
                <c:formatCode>0.0</c:formatCode>
                <c:ptCount val="5"/>
                <c:pt idx="0">
                  <c:v>517.70000000000005</c:v>
                </c:pt>
                <c:pt idx="1">
                  <c:v>3740.2</c:v>
                </c:pt>
                <c:pt idx="2">
                  <c:v>16021</c:v>
                </c:pt>
                <c:pt idx="3">
                  <c:v>16665.8</c:v>
                </c:pt>
                <c:pt idx="4">
                  <c:v>28041.4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Лист2!$A$2:$A$6</c:f>
              <c:strCache>
                <c:ptCount val="5"/>
                <c:pt idx="0">
                  <c:v>Собрание депутатов </c:v>
                </c:pt>
                <c:pt idx="1">
                  <c:v>Другие общегосударственные вопросы (МКУ "Штаб народной дружины, МКУ "ЦБ")</c:v>
                </c:pt>
                <c:pt idx="2">
                  <c:v>ЖКХ (МКУ "ЩГУЖиБ", МКУ "Щекино-Ритуал")</c:v>
                </c:pt>
                <c:pt idx="3">
                  <c:v>Молодежная политикка (МБУ ГМЦ "Мир")</c:v>
                </c:pt>
                <c:pt idx="4">
                  <c:v>Культура (ДК,Библиотека, Музей)</c:v>
                </c:pt>
              </c:strCache>
            </c:strRef>
          </c:cat>
          <c:val>
            <c:numRef>
              <c:f>Лист2!$E$2:$E$6</c:f>
              <c:numCache>
                <c:formatCode>0.0</c:formatCode>
                <c:ptCount val="5"/>
                <c:pt idx="0">
                  <c:v>538.4</c:v>
                </c:pt>
                <c:pt idx="1">
                  <c:v>3889.9</c:v>
                </c:pt>
                <c:pt idx="2">
                  <c:v>16661.7</c:v>
                </c:pt>
                <c:pt idx="3">
                  <c:v>17332.400000000001</c:v>
                </c:pt>
                <c:pt idx="4">
                  <c:v>29593.7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73888"/>
        <c:axId val="44375424"/>
        <c:axId val="44377856"/>
      </c:bar3DChart>
      <c:catAx>
        <c:axId val="4437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4375424"/>
        <c:crosses val="autoZero"/>
        <c:auto val="1"/>
        <c:lblAlgn val="ctr"/>
        <c:lblOffset val="100"/>
        <c:noMultiLvlLbl val="0"/>
      </c:catAx>
      <c:valAx>
        <c:axId val="443754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4373888"/>
        <c:crosses val="autoZero"/>
        <c:crossBetween val="between"/>
      </c:valAx>
      <c:serAx>
        <c:axId val="44377856"/>
        <c:scaling>
          <c:orientation val="minMax"/>
        </c:scaling>
        <c:delete val="0"/>
        <c:axPos val="b"/>
        <c:majorTickMark val="out"/>
        <c:minorTickMark val="none"/>
        <c:tickLblPos val="nextTo"/>
        <c:crossAx val="44375424"/>
        <c:crosses val="autoZero"/>
      </c:serAx>
    </c:plotArea>
    <c:legend>
      <c:legendPos val="r"/>
      <c:layout>
        <c:manualLayout>
          <c:xMode val="edge"/>
          <c:yMode val="edge"/>
          <c:x val="0.7074916512544358"/>
          <c:y val="0.64398713762986903"/>
          <c:w val="0.1005770600652215"/>
          <c:h val="0.21268694159430315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406005116631"/>
          <c:y val="6.6975749386850747E-2"/>
          <c:w val="0.7793125725756499"/>
          <c:h val="0.827344855629766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'[Диаграмма в Microsoft PowerPoint]Лист1'!$B$32</c:f>
              <c:strCache>
                <c:ptCount val="1"/>
                <c:pt idx="0">
                  <c:v>Руб.</c:v>
                </c:pt>
              </c:strCache>
            </c:strRef>
          </c:tx>
          <c:dLbls>
            <c:dLbl>
              <c:idx val="1"/>
              <c:layout>
                <c:manualLayout>
                  <c:x val="-7.3322065338557882E-2"/>
                  <c:y val="-7.9108906405726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803326471840207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'[Диаграмма в Microsoft PowerPoint]Лист1'!$A$33:$A$36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xVal>
          <c:yVal>
            <c:numRef>
              <c:f>'[Диаграмма в Microsoft PowerPoint]Лист1'!$B$33:$B$36</c:f>
              <c:numCache>
                <c:formatCode>General</c:formatCode>
                <c:ptCount val="4"/>
                <c:pt idx="0">
                  <c:v>32224</c:v>
                </c:pt>
                <c:pt idx="1">
                  <c:v>33835.199999999997</c:v>
                </c:pt>
                <c:pt idx="2">
                  <c:v>35526.9</c:v>
                </c:pt>
                <c:pt idx="3">
                  <c:v>37658.6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88128"/>
        <c:axId val="45159552"/>
      </c:scatterChart>
      <c:valAx>
        <c:axId val="450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159552"/>
        <c:crosses val="autoZero"/>
        <c:crossBetween val="midCat"/>
      </c:valAx>
      <c:valAx>
        <c:axId val="4515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0881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</a:t>
            </a:r>
            <a:endParaRPr lang="ru-RU" dirty="0"/>
          </a:p>
        </c:rich>
      </c:tx>
      <c:layout>
        <c:manualLayout>
          <c:xMode val="edge"/>
          <c:yMode val="edge"/>
          <c:x val="0.45623474075487935"/>
          <c:y val="5.411896875665833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148313866775138"/>
          <c:w val="1"/>
          <c:h val="0.808516861332248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A9-405B-9F42-AF14F8B5B3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A9-405B-9F42-AF14F8B5B338}"/>
              </c:ext>
            </c:extLst>
          </c:dPt>
          <c:dLbls>
            <c:dLbl>
              <c:idx val="0"/>
              <c:layout>
                <c:manualLayout>
                  <c:x val="-3.8683861618628676E-2"/>
                  <c:y val="0.131225134135239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9-405B-9F42-AF14F8B5B3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97,6 %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9-405B-9F42-AF14F8B5B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развитие муниципального образования</c:v>
                </c:pt>
                <c:pt idx="1">
                  <c:v>Первоочередные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10.7</c:v>
                </c:pt>
                <c:pt idx="1">
                  <c:v>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A9-405B-9F42-AF14F8B5B3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8129158359479845E-2"/>
          <c:y val="5.3841594514498228E-2"/>
          <c:w val="0.30613928860855777"/>
          <c:h val="0.65195575958316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0.31631</cdr:x>
      <cdr:y>0.16883</cdr:y>
    </cdr:from>
    <cdr:to>
      <cdr:x>0.5015</cdr:x>
      <cdr:y>0.21429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5400000">
          <a:off x="3451265" y="252028"/>
          <a:ext cx="252028" cy="1620180"/>
        </a:xfrm>
        <a:prstGeom xmlns:a="http://schemas.openxmlformats.org/drawingml/2006/main" prst="leftBrace">
          <a:avLst>
            <a:gd name="adj1" fmla="val 8333"/>
            <a:gd name="adj2" fmla="val 49393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0.53907</cdr:x>
      <cdr:y>0.16883</cdr:y>
    </cdr:from>
    <cdr:to>
      <cdr:x>0.72426</cdr:x>
      <cdr:y>0.21429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5400092" y="252028"/>
          <a:ext cx="252028" cy="1620180"/>
        </a:xfrm>
        <a:prstGeom xmlns:a="http://schemas.openxmlformats.org/drawingml/2006/main" prst="leftBrace">
          <a:avLst>
            <a:gd name="adj1" fmla="val 8333"/>
            <a:gd name="adj2" fmla="val 49393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0.09054</cdr:x>
      <cdr:y>0.17417</cdr:y>
    </cdr:from>
    <cdr:to>
      <cdr:x>0.27162</cdr:x>
      <cdr:y>0.20779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 rot="5400000">
          <a:off x="1490920" y="266824"/>
          <a:ext cx="186432" cy="1584176"/>
        </a:xfrm>
        <a:prstGeom xmlns:a="http://schemas.openxmlformats.org/drawingml/2006/main" prst="leftBrace">
          <a:avLst>
            <a:gd name="adj1" fmla="val 8333"/>
            <a:gd name="adj2" fmla="val 49393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0.786</cdr:x>
      <cdr:y>0.16883</cdr:y>
    </cdr:from>
    <cdr:to>
      <cdr:x>0.97119</cdr:x>
      <cdr:y>0.21429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 rot="5400000">
          <a:off x="7560332" y="252028"/>
          <a:ext cx="252028" cy="1620180"/>
        </a:xfrm>
        <a:prstGeom xmlns:a="http://schemas.openxmlformats.org/drawingml/2006/main" prst="leftBrace">
          <a:avLst>
            <a:gd name="adj1" fmla="val 8333"/>
            <a:gd name="adj2" fmla="val 49393"/>
          </a:avLst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0.14233</cdr:x>
      <cdr:y>0.07182</cdr:y>
    </cdr:from>
    <cdr:to>
      <cdr:x>0.21661</cdr:x>
      <cdr:y>0.13675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78781" y="336134"/>
          <a:ext cx="667371" cy="303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90,6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0.62836</cdr:x>
      <cdr:y>0.12421</cdr:y>
    </cdr:from>
    <cdr:to>
      <cdr:x>0.7189</cdr:x>
      <cdr:y>0.18182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97169" y="688722"/>
          <a:ext cx="792088" cy="319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0.59699</cdr:x>
      <cdr:y>0.07261</cdr:y>
    </cdr:from>
    <cdr:to>
      <cdr:x>0.67931</cdr:x>
      <cdr:y>0.14702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63628" y="339868"/>
          <a:ext cx="739689" cy="348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63,6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0.30508</cdr:x>
      <cdr:y>0.59405</cdr:y>
    </cdr:from>
    <cdr:to>
      <cdr:x>0.38283</cdr:x>
      <cdr:y>0.67751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0302" y="205020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196,4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0.28564</cdr:x>
      <cdr:y>0.28108</cdr:y>
    </cdr:from>
    <cdr:to>
      <cdr:x>0.35368</cdr:x>
      <cdr:y>0.36454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16286" y="97008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9,3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0.52703</cdr:x>
      <cdr:y>0.62477</cdr:y>
    </cdr:from>
    <cdr:to>
      <cdr:x>0.5835</cdr:x>
      <cdr:y>0.71094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32448" y="208823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187,1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0.50821</cdr:x>
      <cdr:y>0.43087</cdr:y>
    </cdr:from>
    <cdr:to>
      <cdr:x>0.56467</cdr:x>
      <cdr:y>0.51705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88432" y="144016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9,2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0.72466</cdr:x>
      <cdr:y>0.62477</cdr:y>
    </cdr:from>
    <cdr:to>
      <cdr:x>0.79054</cdr:x>
      <cdr:y>0.71094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08823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185,8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0.70584</cdr:x>
      <cdr:y>0.43087</cdr:y>
    </cdr:from>
    <cdr:to>
      <cdr:x>0.76231</cdr:x>
      <cdr:y>0.51705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00600" y="144016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11,4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8214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8214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>
              <a:defRPr sz="1200"/>
            </a:lvl1pPr>
          </a:lstStyle>
          <a:p>
            <a:fld id="{C1A689AC-55A3-4EA0-B339-568D263BD4C0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5"/>
            <a:ext cx="5438140" cy="3909864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1601"/>
            <a:ext cx="2945659" cy="498213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1601"/>
            <a:ext cx="2945659" cy="498213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>
              <a:defRPr sz="1200"/>
            </a:lvl1pPr>
          </a:lstStyle>
          <a:p>
            <a:fld id="{EFD48DC1-45FB-49B5-816A-FADCDF911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8DC1-45FB-49B5-816A-FADCDF9114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6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8DC1-45FB-49B5-816A-FADCDF91143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2.png"/><Relationship Id="rId7" Type="http://schemas.openxmlformats.org/officeDocument/2006/relationships/chart" Target="../charts/chart19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2.wdp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6710"/>
            <a:ext cx="8142088" cy="36003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 бюджете муниципального образования город Щекино Щекинского района на 2021 год и на плановый период 2022-2023 годов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420" y="5157192"/>
            <a:ext cx="7345908" cy="12961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Докладчик: Начальник финансового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управления администрации                          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муниципального образования                Афанасьева Елена Николаевна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Щекинский район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fld id="{DD76F5BD-6B3D-48B8-8315-B4CBA2923615}" type="slidenum">
              <a:rPr lang="ru-RU" sz="1400" smtClean="0">
                <a:solidFill>
                  <a:schemeClr val="bg1"/>
                </a:solidFill>
              </a:rPr>
              <a:t>1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88640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261121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251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	Р</a:t>
            </a:r>
            <a:r>
              <a:rPr lang="ru-RU" sz="2800" dirty="0" smtClean="0">
                <a:solidFill>
                  <a:schemeClr val="bg1"/>
                </a:solidFill>
              </a:rPr>
              <a:t>асходы на оплату труда </a:t>
            </a:r>
            <a:r>
              <a:rPr lang="ru-RU" sz="2800" dirty="0" smtClean="0"/>
              <a:t>учреждений бюджета</a:t>
            </a:r>
            <a:br>
              <a:rPr lang="ru-RU" sz="2800" dirty="0" smtClean="0"/>
            </a:br>
            <a:r>
              <a:rPr lang="ru-RU" sz="2800" dirty="0" smtClean="0"/>
              <a:t> МО город Щекино за 2020-2023 гг., тыс. руб.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56691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2" y="226611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1306"/>
              </p:ext>
            </p:extLst>
          </p:nvPr>
        </p:nvGraphicFramePr>
        <p:xfrm>
          <a:off x="25396" y="2060848"/>
          <a:ext cx="54723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69331"/>
              </p:ext>
            </p:extLst>
          </p:nvPr>
        </p:nvGraphicFramePr>
        <p:xfrm>
          <a:off x="5292079" y="2204863"/>
          <a:ext cx="3607815" cy="42603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91363"/>
                <a:gridCol w="604113"/>
                <a:gridCol w="604113"/>
                <a:gridCol w="604113"/>
                <a:gridCol w="604113"/>
              </a:tblGrid>
              <a:tr h="245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5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</a:rPr>
                        <a:t>Собрание депутатов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449,0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498,2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517,7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538,4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</a:tr>
              <a:tr h="12283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Другие общегосударственные вопросы (МКУ "Штаб народной дружины, МКУ "ЦБ")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3461,0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3599,7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3740,2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3889,9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</a:tr>
              <a:tr h="737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ЖКХ (МКУ "</a:t>
                      </a:r>
                      <a:r>
                        <a:rPr lang="ru-RU" sz="1050" b="1" u="none" strike="noStrike" dirty="0" err="1">
                          <a:effectLst/>
                        </a:rPr>
                        <a:t>ЩГУЖиБ</a:t>
                      </a:r>
                      <a:r>
                        <a:rPr lang="ru-RU" sz="1050" b="1" u="none" strike="noStrike" dirty="0">
                          <a:effectLst/>
                        </a:rPr>
                        <a:t>", МКУ "Щекино-Ритуал")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14826,7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15415,8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16021,0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16661,7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</a:tr>
              <a:tr h="737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Молодежная </a:t>
                      </a:r>
                      <a:r>
                        <a:rPr lang="ru-RU" sz="1050" b="1" u="none" strike="noStrike" dirty="0" err="1">
                          <a:effectLst/>
                        </a:rPr>
                        <a:t>политикка</a:t>
                      </a:r>
                      <a:r>
                        <a:rPr lang="ru-RU" sz="1050" b="1" u="none" strike="noStrike" dirty="0">
                          <a:effectLst/>
                        </a:rPr>
                        <a:t> (МБУ ГМЦ "Мир")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15531,3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16024,9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16665,8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17332,4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</a:tr>
              <a:tr h="737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Культура (</a:t>
                      </a:r>
                      <a:r>
                        <a:rPr lang="ru-RU" sz="1050" b="1" u="none" strike="noStrike" dirty="0" err="1">
                          <a:effectLst/>
                        </a:rPr>
                        <a:t>ДК,Библиотека</a:t>
                      </a:r>
                      <a:r>
                        <a:rPr lang="ru-RU" sz="1050" b="1" u="none" strike="noStrike" dirty="0">
                          <a:effectLst/>
                        </a:rPr>
                        <a:t>, Музей)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21456,2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26085,4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28041,4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29593,7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</a:tr>
              <a:tr h="245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58724,2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61624,0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64986,1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68016,1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8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3" y="481236"/>
            <a:ext cx="792999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Повышение уровня средней заработной платы работников муниципальных учреждений культуры в рамках реализации Указа №597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33370" y="154603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54603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442850"/>
              </p:ext>
            </p:extLst>
          </p:nvPr>
        </p:nvGraphicFramePr>
        <p:xfrm>
          <a:off x="3517098" y="1916832"/>
          <a:ext cx="5184576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8" y="270892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1255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Первоочередные расходы бюджета </a:t>
            </a:r>
            <a:br>
              <a:rPr lang="ru-RU" sz="2400" dirty="0" smtClean="0"/>
            </a:br>
            <a:r>
              <a:rPr lang="ru-RU" sz="2400" dirty="0" smtClean="0"/>
              <a:t>МО город Щекино на 2021-2023гг., %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84318"/>
              </p:ext>
            </p:extLst>
          </p:nvPr>
        </p:nvGraphicFramePr>
        <p:xfrm>
          <a:off x="357933" y="1916832"/>
          <a:ext cx="8786067" cy="25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0496" y="154603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7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54603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335258"/>
              </p:ext>
            </p:extLst>
          </p:nvPr>
        </p:nvGraphicFramePr>
        <p:xfrm>
          <a:off x="-108520" y="3717032"/>
          <a:ext cx="557148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048109"/>
              </p:ext>
            </p:extLst>
          </p:nvPr>
        </p:nvGraphicFramePr>
        <p:xfrm>
          <a:off x="3419872" y="3212976"/>
          <a:ext cx="66247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22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1255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Сумма </a:t>
            </a:r>
            <a:r>
              <a:rPr lang="ru-RU" sz="2400" dirty="0"/>
              <a:t>расходов на ЖКХ в общем объеме расходов бюджета МО город Щекино на </a:t>
            </a:r>
            <a:r>
              <a:rPr lang="ru-RU" sz="2400" dirty="0" smtClean="0"/>
              <a:t>2021-2023 </a:t>
            </a:r>
            <a:r>
              <a:rPr lang="ru-RU" sz="2400" dirty="0"/>
              <a:t>гг., млн. руб.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633215"/>
              </p:ext>
            </p:extLst>
          </p:nvPr>
        </p:nvGraphicFramePr>
        <p:xfrm>
          <a:off x="-540568" y="3645024"/>
          <a:ext cx="62646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14621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7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886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556487"/>
              </p:ext>
            </p:extLst>
          </p:nvPr>
        </p:nvGraphicFramePr>
        <p:xfrm>
          <a:off x="1547664" y="1124744"/>
          <a:ext cx="5616624" cy="329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995705"/>
              </p:ext>
            </p:extLst>
          </p:nvPr>
        </p:nvGraphicFramePr>
        <p:xfrm>
          <a:off x="4139952" y="2411546"/>
          <a:ext cx="5832648" cy="444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9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96" y="372455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Жилищно–коммунальное хозяйство бюджета</a:t>
            </a:r>
            <a:br>
              <a:rPr lang="ru-RU" sz="2400" b="1" dirty="0"/>
            </a:br>
            <a:r>
              <a:rPr lang="ru-RU" sz="2400" b="1" dirty="0"/>
              <a:t> МО город Щекино в 2021-2023 гг., млн. руб. 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966949"/>
              </p:ext>
            </p:extLst>
          </p:nvPr>
        </p:nvGraphicFramePr>
        <p:xfrm>
          <a:off x="-540568" y="3645024"/>
          <a:ext cx="62646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14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886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898874"/>
              </p:ext>
            </p:extLst>
          </p:nvPr>
        </p:nvGraphicFramePr>
        <p:xfrm>
          <a:off x="1403648" y="1416994"/>
          <a:ext cx="5616624" cy="329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06710"/>
              </p:ext>
            </p:extLst>
          </p:nvPr>
        </p:nvGraphicFramePr>
        <p:xfrm>
          <a:off x="4157431" y="2177881"/>
          <a:ext cx="5832648" cy="444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Заголовок 2"/>
          <p:cNvSpPr txBox="1">
            <a:spLocks/>
          </p:cNvSpPr>
          <p:nvPr/>
        </p:nvSpPr>
        <p:spPr>
          <a:xfrm>
            <a:off x="42631" y="1904625"/>
            <a:ext cx="8229600" cy="312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50662490"/>
              </p:ext>
            </p:extLst>
          </p:nvPr>
        </p:nvGraphicFramePr>
        <p:xfrm>
          <a:off x="-1203295" y="399287"/>
          <a:ext cx="46805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866260"/>
              </p:ext>
            </p:extLst>
          </p:nvPr>
        </p:nvGraphicFramePr>
        <p:xfrm>
          <a:off x="3851920" y="1535016"/>
          <a:ext cx="3240360" cy="275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61111"/>
              </p:ext>
            </p:extLst>
          </p:nvPr>
        </p:nvGraphicFramePr>
        <p:xfrm>
          <a:off x="296957" y="2216849"/>
          <a:ext cx="3482955" cy="42364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0293"/>
                <a:gridCol w="1392462"/>
                <a:gridCol w="576064"/>
                <a:gridCol w="648072"/>
                <a:gridCol w="576064"/>
              </a:tblGrid>
              <a:tr h="5108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64,4</a:t>
                      </a:r>
                      <a:endParaRPr lang="ru-RU" sz="1400" dirty="0"/>
                    </a:p>
                  </a:txBody>
                  <a:tcPr/>
                </a:tc>
              </a:tr>
              <a:tr h="769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Устранение последствий </a:t>
                      </a:r>
                      <a:r>
                        <a:rPr lang="en-US" sz="1200" b="1" dirty="0" smtClean="0"/>
                        <a:t>COVID-19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5321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Содержание МКУ «Щекино- Ритуал»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0,8</a:t>
                      </a:r>
                      <a:endParaRPr lang="ru-RU" sz="1400" b="1" dirty="0"/>
                    </a:p>
                  </a:txBody>
                  <a:tcPr/>
                </a:tc>
              </a:tr>
              <a:tr h="5499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</a:tr>
              <a:tr h="549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Жилищное</a:t>
                      </a:r>
                      <a:r>
                        <a:rPr lang="ru-RU" sz="1200" b="1" baseline="0" dirty="0" smtClean="0"/>
                        <a:t> хозяйство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9,2</a:t>
                      </a:r>
                      <a:endParaRPr lang="ru-RU" sz="1400" b="1" dirty="0"/>
                    </a:p>
                  </a:txBody>
                  <a:tcPr/>
                </a:tc>
              </a:tr>
              <a:tr h="769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Содержание МКУ «</a:t>
                      </a:r>
                      <a:r>
                        <a:rPr lang="ru-RU" sz="1200" b="1" dirty="0" err="1" smtClean="0"/>
                        <a:t>ЩГУЖиБ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24,9</a:t>
                      </a:r>
                      <a:endParaRPr lang="ru-RU" sz="1400" b="1" dirty="0"/>
                    </a:p>
                  </a:txBody>
                  <a:tcPr/>
                </a:tc>
              </a:tr>
              <a:tr h="4459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106,4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89627" y="2216849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637471073"/>
              </p:ext>
            </p:extLst>
          </p:nvPr>
        </p:nvGraphicFramePr>
        <p:xfrm>
          <a:off x="5868144" y="2191344"/>
          <a:ext cx="3456384" cy="345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206375873"/>
              </p:ext>
            </p:extLst>
          </p:nvPr>
        </p:nvGraphicFramePr>
        <p:xfrm>
          <a:off x="3785178" y="3930571"/>
          <a:ext cx="3456384" cy="297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89627" y="2952488"/>
            <a:ext cx="216023" cy="2216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1730" y="3697520"/>
            <a:ext cx="213921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2730" y="4293096"/>
            <a:ext cx="216024" cy="2160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6958" y="4973345"/>
            <a:ext cx="210818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89627" y="5541414"/>
            <a:ext cx="223332" cy="2160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" y="85494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347864" y="25653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712" y="1878295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2021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89441" y="1878295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2022</a:t>
            </a:r>
            <a:endParaRPr lang="ru-RU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76462" y="1878295"/>
            <a:ext cx="60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732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расходов ЖКХ на 2021 год, млн. руб.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521" y="1556792"/>
            <a:ext cx="2614026" cy="53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Уличное освещение – 27,0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3876349"/>
            <a:ext cx="2666147" cy="49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Благоустройство территории – 28,0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58142" y="3748946"/>
            <a:ext cx="2592288" cy="7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Содержание муниципальных учреждений: </a:t>
            </a:r>
            <a:r>
              <a:rPr lang="ru-RU" sz="1200" dirty="0" err="1" smtClean="0"/>
              <a:t>ЩГУЖиБ</a:t>
            </a:r>
            <a:r>
              <a:rPr lang="ru-RU" sz="1200" dirty="0" smtClean="0"/>
              <a:t> – 23,7 Щекино-Ритуал-0,8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52349" y="1556792"/>
            <a:ext cx="2592288" cy="48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Озеленение территории – 3,5</a:t>
            </a:r>
            <a:endParaRPr lang="ru-RU" sz="1200" dirty="0"/>
          </a:p>
        </p:txBody>
      </p:sp>
      <p:pic>
        <p:nvPicPr>
          <p:cNvPr id="15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" y="71242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07" y="3088206"/>
            <a:ext cx="1412141" cy="14921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092918"/>
            <a:ext cx="1606000" cy="14874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63888" y="2312708"/>
            <a:ext cx="2051720" cy="75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Сбор и вывоз мусора, обустройство контейнерных площадок – 3,3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40488" y="210335"/>
            <a:ext cx="2016224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город Щекино</a:t>
            </a:r>
          </a:p>
        </p:txBody>
      </p:sp>
      <p:pic>
        <p:nvPicPr>
          <p:cNvPr id="2050" name="Picture 2" descr="http://www.schekino.ru/upload/iblock/51f/51ffc7ddac8b6a5bfebf1a401431f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" y="4509120"/>
            <a:ext cx="26915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D8sHQJsWwAAFh7f.jpg: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72" y="2127306"/>
            <a:ext cx="2285152" cy="15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.userapi.com/impf/c630528/v630528801/11459/YIz3BqSnRP8.jpg?size=807x538&amp;quality=96&amp;proxy=1&amp;sign=853f5abd5582cf9fe5eaea779ded3ab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3" y="2133024"/>
            <a:ext cx="2267999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bs.twimg.com/media/DJr3gGlXgAA5WJK.jpg:lar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/>
        </p:blipFill>
        <p:spPr bwMode="auto">
          <a:xfrm>
            <a:off x="5889969" y="4545120"/>
            <a:ext cx="2717047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0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Структура расходов ЖКХ на 2021 год, млн. руб.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1961" y="3191729"/>
            <a:ext cx="1787491" cy="60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Благоустройство парка «Лесная поляна» - 1,4</a:t>
            </a:r>
            <a:endParaRPr lang="ru-RU" sz="1200" dirty="0"/>
          </a:p>
        </p:txBody>
      </p:sp>
      <p:pic>
        <p:nvPicPr>
          <p:cNvPr id="15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" y="71242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840488" y="245194"/>
            <a:ext cx="2016224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город Щекино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84283" y="3191730"/>
            <a:ext cx="1793846" cy="60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Охрана парка «Лесная поляна» – 2,0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65" y="1992094"/>
            <a:ext cx="2786172" cy="18080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040659" y="1296631"/>
            <a:ext cx="2732627" cy="60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Национальный проект «Формирование современной городской среды» – 0,1</a:t>
            </a:r>
            <a:endParaRPr lang="ru-RU" sz="1200" dirty="0"/>
          </a:p>
        </p:txBody>
      </p:sp>
      <p:pic>
        <p:nvPicPr>
          <p:cNvPr id="5122" name="Picture 2" descr="https://workout.su/uploads/userfiles/2017/09/2017-09-11-14-09-02-c6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7" y="3973357"/>
            <a:ext cx="3241281" cy="20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tulapressa.ru/wp-content/uploads/2017/08/%D0%9B%D0%B5%D1%81%D0%BD%D0%B0%D1%8F-%D0%BF%D0%BE%D0%BB%D1%8F%D0%BD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3973357"/>
            <a:ext cx="3226650" cy="20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287377"/>
            <a:ext cx="2905277" cy="1573671"/>
          </a:xfrm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740127"/>
          </a:xfrm>
        </p:spPr>
        <p:txBody>
          <a:bodyPr>
            <a:noAutofit/>
          </a:bodyPr>
          <a:lstStyle/>
          <a:p>
            <a:r>
              <a:rPr lang="ru-RU" sz="2400" dirty="0"/>
              <a:t>Дорожный фонд </a:t>
            </a:r>
            <a:r>
              <a:rPr lang="ru-RU" sz="2400" dirty="0" smtClean="0"/>
              <a:t>МО город Щекино - 31,2 млн</a:t>
            </a:r>
            <a:r>
              <a:rPr lang="ru-RU" sz="2400" dirty="0"/>
              <a:t>. </a:t>
            </a:r>
            <a:r>
              <a:rPr lang="ru-RU" sz="2400" dirty="0" smtClean="0"/>
              <a:t>руб.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30292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66865"/>
              </p:ext>
            </p:extLst>
          </p:nvPr>
        </p:nvGraphicFramePr>
        <p:xfrm>
          <a:off x="251520" y="1351607"/>
          <a:ext cx="4176464" cy="554381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835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0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139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модернизация  автомобильных дорог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за счет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дорожного фонда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6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проектной документации и проверка сметной документации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3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«Народный бюджет»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9411033"/>
                  </a:ext>
                </a:extLst>
              </a:tr>
              <a:tr h="71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обустройства автомобильных дорог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3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в бюджет Щекинского района БКД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6864942"/>
                  </a:ext>
                </a:extLst>
              </a:tr>
              <a:tr h="499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" y="29955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484578" y="1320040"/>
            <a:ext cx="25202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дорог – 29,3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484578" y="3999446"/>
            <a:ext cx="25202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Обустройство автомобильных дорог – 1,9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931626"/>
            <a:ext cx="2905277" cy="14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47320"/>
              </p:ext>
            </p:extLst>
          </p:nvPr>
        </p:nvGraphicFramePr>
        <p:xfrm>
          <a:off x="2195736" y="1412776"/>
          <a:ext cx="65527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19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99287"/>
            <a:ext cx="8229600" cy="6534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Расходы бюджета на социальную сферу, млн. руб.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34337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408207"/>
              </p:ext>
            </p:extLst>
          </p:nvPr>
        </p:nvGraphicFramePr>
        <p:xfrm>
          <a:off x="-540568" y="3789041"/>
          <a:ext cx="5393845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82187"/>
              </p:ext>
            </p:extLst>
          </p:nvPr>
        </p:nvGraphicFramePr>
        <p:xfrm>
          <a:off x="4211960" y="3933056"/>
          <a:ext cx="493204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" y="154602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/>
      <p:bldGraphic spid="10" grpId="0">
        <p:bldAsOne/>
      </p:bldGraphic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252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расходов на социальную сферу </a:t>
            </a:r>
            <a:br>
              <a:rPr lang="ru-RU" sz="3200" dirty="0" smtClean="0"/>
            </a:br>
            <a:r>
              <a:rPr lang="ru-RU" sz="3200" dirty="0" smtClean="0"/>
              <a:t>в 2021 году, млн. руб.</a:t>
            </a:r>
            <a:endParaRPr lang="ru-RU" sz="3200" dirty="0"/>
          </a:p>
        </p:txBody>
      </p:sp>
      <p:pic>
        <p:nvPicPr>
          <p:cNvPr id="4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" y="166328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40488" y="144016"/>
            <a:ext cx="2016224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город Щекино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30122"/>
            <a:ext cx="2591497" cy="176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sun9-11.userapi.com/c856016/v856016843/20161d/P77308FKGU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71" y="4401320"/>
            <a:ext cx="2485225" cy="17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22.userapi.com/impf/c639216/v639216766/24dad/GGs1iDH6wNQ.jpg?size=2560x1707&amp;quality=96&amp;proxy=1&amp;sign=72199e632a24e2ccdb06fb43f116ab3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71" y="2530121"/>
            <a:ext cx="2485225" cy="17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xn----gtbdbdonciscbi3mtb.xn--p1ai/images/2020/1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46938"/>
            <a:ext cx="2591498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thumbs.dreamstime.com/b/d-morph-%D0%BA%D0%BD%D0%B8%D0%B3%D0%B0-%D1%87%D1%82%D0%B5%D0%BD%D0%B8%D1%8F-%D1%87%D0%B5-%D0%BE%D0%B2%D0%B5%D0%BA%D0%B0-651370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20691"/>
            <a:ext cx="2051720" cy="16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48974"/>
              </p:ext>
            </p:extLst>
          </p:nvPr>
        </p:nvGraphicFramePr>
        <p:xfrm>
          <a:off x="251520" y="2492895"/>
          <a:ext cx="3384376" cy="267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091"/>
                <a:gridCol w="1063285"/>
              </a:tblGrid>
              <a:tr h="3921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Млн. руб.</a:t>
                      </a:r>
                      <a:endParaRPr lang="ru-RU" sz="1400" b="1" dirty="0"/>
                    </a:p>
                  </a:txBody>
                  <a:tcPr/>
                </a:tc>
              </a:tr>
              <a:tr h="656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МАУК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Щекинский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художественно-краеведческий музей»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4,7</a:t>
                      </a:r>
                      <a:endParaRPr lang="ru-RU" sz="1400" b="1" dirty="0"/>
                    </a:p>
                  </a:txBody>
                  <a:tcPr/>
                </a:tc>
              </a:tr>
              <a:tr h="312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МБУ «ГМЦ «МИР»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21,9</a:t>
                      </a:r>
                      <a:endParaRPr lang="ru-RU" sz="1400" b="1" dirty="0"/>
                    </a:p>
                  </a:txBody>
                  <a:tcPr/>
                </a:tc>
              </a:tr>
              <a:tr h="469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МБУК «Городской ДК»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24,2</a:t>
                      </a:r>
                      <a:endParaRPr lang="ru-RU" sz="1400" b="1" dirty="0"/>
                    </a:p>
                  </a:txBody>
                  <a:tcPr/>
                </a:tc>
              </a:tr>
              <a:tr h="844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МБУК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Щекинская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городская централизованная библиотечная сеть»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6,5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97" b="938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4782799"/>
            <a:ext cx="2226147" cy="19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772816"/>
            <a:ext cx="8716151" cy="47525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000" dirty="0"/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Обеспечение долгосрочной сбалансированности </a:t>
            </a:r>
            <a:r>
              <a:rPr lang="ru-RU" sz="2000" dirty="0"/>
              <a:t>и </a:t>
            </a:r>
            <a:r>
              <a:rPr lang="ru-RU" sz="2000" dirty="0" smtClean="0"/>
              <a:t>устойчивости </a:t>
            </a:r>
            <a:r>
              <a:rPr lang="ru-RU" sz="2000" dirty="0"/>
              <a:t>бюджетной системы при безусловном исполнении всех обязательств и выполнении задач, поставленных в майских Указах Президента Российской </a:t>
            </a:r>
            <a:r>
              <a:rPr lang="ru-RU" sz="2000" dirty="0" smtClean="0"/>
              <a:t>Федерации</a:t>
            </a:r>
            <a:r>
              <a:rPr lang="ru-RU" sz="2000" dirty="0"/>
              <a:t>;</a:t>
            </a:r>
            <a:endParaRPr lang="ru-RU" sz="2000" dirty="0" smtClean="0"/>
          </a:p>
          <a:p>
            <a:pPr lvl="0">
              <a:buFont typeface="Wingdings" pitchFamily="2" charset="2"/>
              <a:buChar char="q"/>
            </a:pPr>
            <a:r>
              <a:rPr lang="ru-RU" sz="2000" dirty="0"/>
              <a:t>Принятие новых бюджетных обязательств при условии исполнения действующих;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/>
              <a:t>Повышение эффективности расходов бюджета города;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Повышение </a:t>
            </a:r>
            <a:r>
              <a:rPr lang="ru-RU" sz="2000" dirty="0"/>
              <a:t>прозрачности бюджета и бюджетного процесса;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Содействие достижению национальных целей развития страны остается важной задачей МО город Щекино, с учетом коррективов внесенных в реализацию бюджетной политики , в связи с пандемией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 в 2020 году.</a:t>
            </a:r>
            <a:endParaRPr lang="ru-RU" sz="2000" dirty="0"/>
          </a:p>
          <a:p>
            <a:endParaRPr lang="ru-RU" sz="2000" dirty="0"/>
          </a:p>
          <a:p>
            <a:endParaRPr lang="ru-RU" sz="2000" b="1" dirty="0" smtClean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9331"/>
            <a:ext cx="8229600" cy="1292335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направления бюджетной политики </a:t>
            </a:r>
            <a:br>
              <a:rPr lang="ru-RU" sz="2800" dirty="0" smtClean="0"/>
            </a:br>
            <a:r>
              <a:rPr lang="ru-RU" sz="2800" dirty="0" smtClean="0"/>
              <a:t>МО город Щекино на 2021-2023 гг.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94418" y="173413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210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6840"/>
            <a:ext cx="8435280" cy="7419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расходов на социальные выплаты</a:t>
            </a:r>
            <a:br>
              <a:rPr lang="ru-RU" sz="2800" dirty="0" smtClean="0"/>
            </a:br>
            <a:r>
              <a:rPr lang="ru-RU" sz="2800" dirty="0" smtClean="0"/>
              <a:t> в 2021 году, тыс. руб.     </a:t>
            </a:r>
            <a:endParaRPr lang="ru-RU" sz="2800" dirty="0"/>
          </a:p>
        </p:txBody>
      </p:sp>
      <p:pic>
        <p:nvPicPr>
          <p:cNvPr id="4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475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194184"/>
            <a:ext cx="2016224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город Щекино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08776" y="638549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504991" y="1484784"/>
            <a:ext cx="2407452" cy="57606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Материальная помощь ветеранам ВОВ – 200,0</a:t>
            </a:r>
            <a:endPara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0940" y="3666534"/>
            <a:ext cx="2545638" cy="682528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Поощрение членов народной организации «Народная дружина «Застава» – 30,0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747560" y="3789041"/>
            <a:ext cx="2304256" cy="57606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Поощрение руководителей ТОС – 24,0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ruspekh.ru/images/articles/36949/2018-07-27-100_66967-1_153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5" y="4365105"/>
            <a:ext cx="2896003" cy="217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68" y="4349062"/>
            <a:ext cx="3139948" cy="2219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8" y="2146708"/>
            <a:ext cx="2707557" cy="18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40" y="742864"/>
            <a:ext cx="8435280" cy="741920"/>
          </a:xfrm>
        </p:spPr>
        <p:txBody>
          <a:bodyPr>
            <a:noAutofit/>
          </a:bodyPr>
          <a:lstStyle/>
          <a:p>
            <a:r>
              <a:rPr lang="ru-RU" altLang="ru-RU" sz="2400" dirty="0"/>
              <a:t>Применение программно-целевого метода при формировании расходов бюджета </a:t>
            </a:r>
            <a:br>
              <a:rPr lang="ru-RU" altLang="ru-RU" sz="2400" dirty="0"/>
            </a:br>
            <a:r>
              <a:rPr lang="ru-RU" altLang="ru-RU" sz="2400" dirty="0"/>
              <a:t>МО  город Щекино, млн. руб./%</a:t>
            </a:r>
            <a:r>
              <a:rPr lang="ru-RU" altLang="ru-RU" sz="2400" dirty="0">
                <a:latin typeface="Candara" pitchFamily="34" charset="0"/>
              </a:rPr>
              <a:t> </a:t>
            </a:r>
            <a:endParaRPr lang="ru-RU" sz="2400" dirty="0"/>
          </a:p>
        </p:txBody>
      </p:sp>
      <p:pic>
        <p:nvPicPr>
          <p:cNvPr id="4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475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6" y="194184"/>
            <a:ext cx="2016224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08776" y="6385495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504991" y="1484784"/>
            <a:ext cx="2407452" cy="57606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0940" y="3666534"/>
            <a:ext cx="2545638" cy="682528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747560" y="3789041"/>
            <a:ext cx="2304256" cy="57606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3964" y="242209"/>
            <a:ext cx="163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358313"/>
              </p:ext>
            </p:extLst>
          </p:nvPr>
        </p:nvGraphicFramePr>
        <p:xfrm>
          <a:off x="467544" y="2060848"/>
          <a:ext cx="7651291" cy="334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06880"/>
              </p:ext>
            </p:extLst>
          </p:nvPr>
        </p:nvGraphicFramePr>
        <p:xfrm>
          <a:off x="251520" y="5445223"/>
          <a:ext cx="85689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334"/>
                <a:gridCol w="1214632"/>
                <a:gridCol w="1720729"/>
                <a:gridCol w="1787257"/>
              </a:tblGrid>
              <a:tr h="29375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формируемые в рамках муниципальных программ МО город Щекино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185,8</a:t>
                      </a:r>
                      <a:endParaRPr lang="ru-RU" sz="1600" dirty="0"/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Непрограммные расходы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7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10012"/>
            <a:ext cx="8288336" cy="941481"/>
          </a:xfrm>
        </p:spPr>
        <p:txBody>
          <a:bodyPr>
            <a:noAutofit/>
          </a:bodyPr>
          <a:lstStyle/>
          <a:p>
            <a:r>
              <a:rPr lang="ru-RU" sz="2400" dirty="0" smtClean="0"/>
              <a:t>Бюджет МО город Щекино на 2021-2023 гг., млн. руб.</a:t>
            </a:r>
            <a:endParaRPr lang="ru-RU" sz="24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23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5011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6" y="170379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00214"/>
              </p:ext>
            </p:extLst>
          </p:nvPr>
        </p:nvGraphicFramePr>
        <p:xfrm>
          <a:off x="317228" y="2492896"/>
          <a:ext cx="8654676" cy="41764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3669">
                  <a:extLst>
                    <a:ext uri="{9D8B030D-6E8A-4147-A177-3AD203B41FA5}">
                      <a16:colId xmlns:a16="http://schemas.microsoft.com/office/drawing/2014/main" xmlns="" val="4088703722"/>
                    </a:ext>
                  </a:extLst>
                </a:gridCol>
                <a:gridCol w="2163669">
                  <a:extLst>
                    <a:ext uri="{9D8B030D-6E8A-4147-A177-3AD203B41FA5}">
                      <a16:colId xmlns:a16="http://schemas.microsoft.com/office/drawing/2014/main" xmlns="" val="942076782"/>
                    </a:ext>
                  </a:extLst>
                </a:gridCol>
                <a:gridCol w="2163669">
                  <a:extLst>
                    <a:ext uri="{9D8B030D-6E8A-4147-A177-3AD203B41FA5}">
                      <a16:colId xmlns:a16="http://schemas.microsoft.com/office/drawing/2014/main" xmlns="" val="99099517"/>
                    </a:ext>
                  </a:extLst>
                </a:gridCol>
                <a:gridCol w="2163669">
                  <a:extLst>
                    <a:ext uri="{9D8B030D-6E8A-4147-A177-3AD203B41FA5}">
                      <a16:colId xmlns:a16="http://schemas.microsoft.com/office/drawing/2014/main" xmlns="" val="1968097111"/>
                    </a:ext>
                  </a:extLst>
                </a:gridCol>
              </a:tblGrid>
              <a:tr h="75753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2021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2023</a:t>
                      </a:r>
                      <a:endParaRPr lang="ru-RU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5049874"/>
                  </a:ext>
                </a:extLst>
              </a:tr>
              <a:tr h="10867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Доходы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205,7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201,6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206,5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870095"/>
                  </a:ext>
                </a:extLst>
              </a:tr>
              <a:tr h="10246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Расходы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205,7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201,6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206,5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933769"/>
                  </a:ext>
                </a:extLst>
              </a:tr>
              <a:tr h="13075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 исполнения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701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7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1632"/>
            <a:ext cx="8229600" cy="1421184"/>
          </a:xfrm>
        </p:spPr>
        <p:txBody>
          <a:bodyPr>
            <a:noAutofit/>
          </a:bodyPr>
          <a:lstStyle/>
          <a:p>
            <a:r>
              <a:rPr lang="ru-RU" sz="2400" dirty="0"/>
              <a:t>Источники финансирования </a:t>
            </a:r>
            <a:r>
              <a:rPr lang="ru-RU" sz="2400" dirty="0" smtClean="0"/>
              <a:t>бюджета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МО город Щекино в 2021-2023 </a:t>
            </a:r>
            <a:r>
              <a:rPr lang="ru-RU" sz="2400" dirty="0"/>
              <a:t>годах, млн. </a:t>
            </a:r>
            <a:r>
              <a:rPr lang="ru-RU" sz="2400" dirty="0" smtClean="0"/>
              <a:t>руб.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627784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24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256" y="109689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8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" y="29955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796270"/>
              </p:ext>
            </p:extLst>
          </p:nvPr>
        </p:nvGraphicFramePr>
        <p:xfrm>
          <a:off x="77754" y="1268760"/>
          <a:ext cx="880591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72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43627"/>
              </p:ext>
            </p:extLst>
          </p:nvPr>
        </p:nvGraphicFramePr>
        <p:xfrm>
          <a:off x="97464" y="1772816"/>
          <a:ext cx="8882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627784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25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1632"/>
            <a:ext cx="8229600" cy="1421184"/>
          </a:xfrm>
        </p:spPr>
        <p:txBody>
          <a:bodyPr>
            <a:noAutofit/>
          </a:bodyPr>
          <a:lstStyle/>
          <a:p>
            <a:r>
              <a:rPr lang="ru-RU" sz="2400" dirty="0"/>
              <a:t>Объем муниципального долга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 город Щекино в 2019-2024 </a:t>
            </a:r>
            <a:r>
              <a:rPr lang="ru-RU" sz="2400" dirty="0"/>
              <a:t>годах, млн. </a:t>
            </a:r>
            <a:r>
              <a:rPr lang="ru-RU" sz="2400" dirty="0" smtClean="0"/>
              <a:t>руб.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3846" y="196366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8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" y="116632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95396"/>
              </p:ext>
            </p:extLst>
          </p:nvPr>
        </p:nvGraphicFramePr>
        <p:xfrm>
          <a:off x="179512" y="5661248"/>
          <a:ext cx="712791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18" y="292494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</a:rPr>
              <a:t>26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14621"/>
            <a:ext cx="5552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</a:t>
            </a:r>
            <a:r>
              <a:rPr lang="ru-RU" sz="20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Щекино</a:t>
            </a:r>
            <a:endParaRPr lang="ru-RU" sz="2000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" y="29955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73942"/>
              </p:ext>
            </p:extLst>
          </p:nvPr>
        </p:nvGraphicFramePr>
        <p:xfrm>
          <a:off x="16818" y="1196752"/>
          <a:ext cx="894767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3" y="334316"/>
            <a:ext cx="7942695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Основные параметры бюджета МО город Щекино на 2020-2023 гг., млн. руб.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54603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54603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57" y="29361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Доходы бюджета МО город Щекино </a:t>
            </a:r>
            <a:br>
              <a:rPr lang="ru-RU" sz="2400" dirty="0" smtClean="0"/>
            </a:br>
            <a:r>
              <a:rPr lang="ru-RU" sz="2400" dirty="0" smtClean="0"/>
              <a:t>на 2020–2023 гг., млн. руб.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92378" y="171790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917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84964703"/>
              </p:ext>
            </p:extLst>
          </p:nvPr>
        </p:nvGraphicFramePr>
        <p:xfrm>
          <a:off x="467544" y="1268760"/>
          <a:ext cx="8189573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60605"/>
              </p:ext>
            </p:extLst>
          </p:nvPr>
        </p:nvGraphicFramePr>
        <p:xfrm>
          <a:off x="1187626" y="5877272"/>
          <a:ext cx="6624733" cy="5676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2849"/>
                <a:gridCol w="1267971"/>
                <a:gridCol w="1267971"/>
                <a:gridCol w="1267971"/>
                <a:gridCol w="1267971"/>
              </a:tblGrid>
              <a:tr h="25202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2022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2023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Итого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217,1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205,7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2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33" y="6453336"/>
            <a:ext cx="2133600" cy="365125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04" y="4380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собственных доходов бюджета </a:t>
            </a:r>
            <a:br>
              <a:rPr lang="ru-RU" sz="2800" dirty="0" smtClean="0"/>
            </a:br>
            <a:r>
              <a:rPr lang="ru-RU" sz="2800" dirty="0" smtClean="0"/>
              <a:t>МО город Щекино на 2020-2023 гг., млн. руб.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14621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2" y="7906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78781"/>
              </p:ext>
            </p:extLst>
          </p:nvPr>
        </p:nvGraphicFramePr>
        <p:xfrm>
          <a:off x="611560" y="1700808"/>
          <a:ext cx="7984926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13074"/>
              </p:ext>
            </p:extLst>
          </p:nvPr>
        </p:nvGraphicFramePr>
        <p:xfrm>
          <a:off x="755576" y="6021288"/>
          <a:ext cx="7344816" cy="5676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5988"/>
                <a:gridCol w="1159707"/>
                <a:gridCol w="1159707"/>
                <a:gridCol w="1159707"/>
                <a:gridCol w="115970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2022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Итого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126,5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132,8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138,0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141,5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2" y="378288"/>
            <a:ext cx="8138603" cy="1143000"/>
          </a:xfrm>
        </p:spPr>
        <p:txBody>
          <a:bodyPr>
            <a:noAutofit/>
          </a:bodyPr>
          <a:lstStyle/>
          <a:p>
            <a:r>
              <a:rPr lang="ru-RU" altLang="ru-RU" sz="2400" dirty="0"/>
              <a:t>Структура </a:t>
            </a:r>
            <a:r>
              <a:rPr lang="ru-RU" altLang="ru-RU" sz="2400" dirty="0" smtClean="0"/>
              <a:t>собственных доходов </a:t>
            </a:r>
            <a:r>
              <a:rPr lang="ru-RU" altLang="ru-RU" sz="2400" dirty="0"/>
              <a:t>бюджета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МО город </a:t>
            </a:r>
            <a:r>
              <a:rPr lang="ru-RU" altLang="ru-RU" sz="2400" dirty="0"/>
              <a:t>Щекино </a:t>
            </a:r>
            <a:r>
              <a:rPr lang="ru-RU" altLang="ru-RU" sz="2400" dirty="0" smtClean="0"/>
              <a:t>на 2021г., %</a:t>
            </a:r>
            <a:endParaRPr lang="ru-RU" sz="2400" dirty="0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73937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54603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43485710"/>
              </p:ext>
            </p:extLst>
          </p:nvPr>
        </p:nvGraphicFramePr>
        <p:xfrm>
          <a:off x="538157" y="2420888"/>
          <a:ext cx="784887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85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04936"/>
              </p:ext>
            </p:extLst>
          </p:nvPr>
        </p:nvGraphicFramePr>
        <p:xfrm>
          <a:off x="457200" y="1268761"/>
          <a:ext cx="8370688" cy="48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483296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339269"/>
            <a:ext cx="8229600" cy="108529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Собственные доходы бюджета в расчете на 1 жителя города Щекино, руб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03107" y="202670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7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54603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159" y="2253084"/>
            <a:ext cx="1724948" cy="13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893" y="375888"/>
            <a:ext cx="7418523" cy="1108895"/>
          </a:xfrm>
        </p:spPr>
        <p:txBody>
          <a:bodyPr>
            <a:noAutofit/>
          </a:bodyPr>
          <a:lstStyle/>
          <a:p>
            <a:r>
              <a:rPr lang="ru-RU" sz="24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Структура безвозмездных поступлений</a:t>
            </a:r>
            <a:endParaRPr lang="ru-RU" sz="2400" kern="1200" dirty="0" smtClean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r>
              <a:rPr lang="ru-RU" sz="24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на 2020-2023 </a:t>
            </a:r>
            <a:r>
              <a:rPr lang="ru-RU" sz="2400" b="1" kern="1200" dirty="0" err="1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гг</a:t>
            </a:r>
            <a:r>
              <a:rPr lang="ru-RU" sz="24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.,</a:t>
            </a:r>
            <a:r>
              <a:rPr lang="ru-RU" sz="2400" b="1" kern="1200" dirty="0" err="1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млн.руб</a:t>
            </a:r>
            <a:r>
              <a:rPr lang="ru-RU" sz="24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</a:t>
            </a:r>
            <a:r>
              <a:rPr lang="ru-RU" sz="32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ru-RU" sz="32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58504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54603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08404906"/>
              </p:ext>
            </p:extLst>
          </p:nvPr>
        </p:nvGraphicFramePr>
        <p:xfrm>
          <a:off x="196875" y="1340768"/>
          <a:ext cx="898452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4292" y="162880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72,9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01965" y="165957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65,0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09664"/>
              </p:ext>
            </p:extLst>
          </p:nvPr>
        </p:nvGraphicFramePr>
        <p:xfrm>
          <a:off x="467544" y="5445224"/>
          <a:ext cx="8433747" cy="11825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6362"/>
                <a:gridCol w="4056213"/>
                <a:gridCol w="977081"/>
                <a:gridCol w="1139928"/>
                <a:gridCol w="1031364"/>
                <a:gridCol w="922799"/>
              </a:tblGrid>
              <a:tr h="24394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41,2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39,4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40,6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41,9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30272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Субвенции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1,3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0,1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0,1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0,1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30272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9,3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5,7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0,012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0,012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  <a:tr h="30272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ежбюджетные трансферты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37,6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27,6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22,8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22,9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4527" y="5178204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2020</a:t>
            </a:r>
            <a:endParaRPr lang="ru-RU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517820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2021</a:t>
            </a:r>
            <a:endParaRPr lang="ru-RU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9905" y="5178204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2022</a:t>
            </a:r>
            <a:endParaRPr lang="ru-RU" sz="1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05546" y="51782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2023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619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495" y="25831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</a:t>
            </a:r>
            <a:r>
              <a:rPr lang="ru-RU" sz="2400" dirty="0" smtClean="0"/>
              <a:t>Расходы бюджета МО город Щекино </a:t>
            </a:r>
            <a:br>
              <a:rPr lang="ru-RU" sz="2400" dirty="0" smtClean="0"/>
            </a:br>
            <a:r>
              <a:rPr lang="ru-RU" sz="2400" dirty="0" smtClean="0"/>
              <a:t>на 2021-2023гг., млн. руб.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54603"/>
            <a:ext cx="5552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Times New Roman" pitchFamily="18" charset="0"/>
              </a:rPr>
              <a:t>город Щекино</a:t>
            </a:r>
            <a:endParaRPr lang="ru-RU" b="1" dirty="0">
              <a:solidFill>
                <a:schemeClr val="bg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6" name="Picture 2" descr="D:\=ДОКУМЕНТЫ=\=2016 год=\!!!!Презентация_отчет_Федосва-за_ГОРОД\Coat_of_Arms_of_Schyokino_(Tula_oblas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" y="154603"/>
            <a:ext cx="719472" cy="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93784"/>
              </p:ext>
            </p:extLst>
          </p:nvPr>
        </p:nvGraphicFramePr>
        <p:xfrm>
          <a:off x="251520" y="1340769"/>
          <a:ext cx="8720383" cy="540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891">
                  <a:extLst>
                    <a:ext uri="{9D8B030D-6E8A-4147-A177-3AD203B41FA5}">
                      <a16:colId xmlns:a16="http://schemas.microsoft.com/office/drawing/2014/main" xmlns="" val="2041089546"/>
                    </a:ext>
                  </a:extLst>
                </a:gridCol>
                <a:gridCol w="1082699">
                  <a:extLst>
                    <a:ext uri="{9D8B030D-6E8A-4147-A177-3AD203B41FA5}">
                      <a16:colId xmlns:a16="http://schemas.microsoft.com/office/drawing/2014/main" xmlns="" val="2543453800"/>
                    </a:ext>
                  </a:extLst>
                </a:gridCol>
                <a:gridCol w="1391127">
                  <a:extLst>
                    <a:ext uri="{9D8B030D-6E8A-4147-A177-3AD203B41FA5}">
                      <a16:colId xmlns:a16="http://schemas.microsoft.com/office/drawing/2014/main" xmlns="" val="192390597"/>
                    </a:ext>
                  </a:extLst>
                </a:gridCol>
                <a:gridCol w="1398666">
                  <a:extLst>
                    <a:ext uri="{9D8B030D-6E8A-4147-A177-3AD203B41FA5}">
                      <a16:colId xmlns:a16="http://schemas.microsoft.com/office/drawing/2014/main" xmlns="" val="2655204281"/>
                    </a:ext>
                  </a:extLst>
                </a:gridCol>
              </a:tblGrid>
              <a:tr h="6208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itchFamily="18" charset="-52"/>
                          <a:ea typeface="PT Astra Serif" pitchFamily="18" charset="-52"/>
                        </a:rPr>
                        <a:t>Наименование</a:t>
                      </a:r>
                      <a:endParaRPr lang="ru-RU" sz="16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itchFamily="18" charset="-52"/>
                          <a:ea typeface="PT Astra Serif" pitchFamily="18" charset="-52"/>
                        </a:rPr>
                        <a:t>Проект 2021</a:t>
                      </a:r>
                      <a:endParaRPr lang="ru-RU" sz="16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itchFamily="18" charset="-52"/>
                          <a:ea typeface="PT Astra Serif" pitchFamily="18" charset="-52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PT Astra Serif" pitchFamily="18" charset="-52"/>
                          <a:ea typeface="PT Astra Serif" pitchFamily="18" charset="-52"/>
                        </a:rPr>
                        <a:t>2022</a:t>
                      </a:r>
                      <a:endParaRPr lang="ru-RU" sz="16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itchFamily="18" charset="-52"/>
                          <a:ea typeface="PT Astra Serif" pitchFamily="18" charset="-52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PT Astra Serif" pitchFamily="18" charset="-52"/>
                          <a:ea typeface="PT Astra Serif" pitchFamily="18" charset="-52"/>
                        </a:rPr>
                        <a:t>2023</a:t>
                      </a:r>
                      <a:endParaRPr lang="ru-RU" sz="160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526964"/>
                  </a:ext>
                </a:extLst>
              </a:tr>
              <a:tr h="3769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РАСХОДЫ</a:t>
                      </a:r>
                      <a:endParaRPr lang="ru-RU" sz="16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205,7</a:t>
                      </a:r>
                      <a:endParaRPr lang="ru-RU" sz="16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201,6</a:t>
                      </a:r>
                      <a:endParaRPr lang="ru-RU" sz="16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206,5</a:t>
                      </a:r>
                      <a:endParaRPr lang="ru-RU" sz="16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2498664"/>
                  </a:ext>
                </a:extLst>
              </a:tr>
              <a:tr h="63334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Общегосударственные вопросы (</a:t>
                      </a:r>
                      <a:r>
                        <a:rPr lang="ru-RU" sz="1200" b="0" i="1" dirty="0" smtClean="0">
                          <a:latin typeface="PT Astra Serif" pitchFamily="18" charset="-52"/>
                          <a:ea typeface="PT Astra Serif" pitchFamily="18" charset="-52"/>
                        </a:rPr>
                        <a:t>содержание ОМС</a:t>
                      </a:r>
                      <a:r>
                        <a:rPr lang="ru-RU" sz="1200" b="0" i="1" baseline="0" dirty="0" smtClean="0">
                          <a:latin typeface="PT Astra Serif" pitchFamily="18" charset="-52"/>
                          <a:ea typeface="PT Astra Serif" pitchFamily="18" charset="-52"/>
                        </a:rPr>
                        <a:t> и муниципальных казенных общеотраслевых учреждений, содержание имущества казны</a:t>
                      </a:r>
                      <a:r>
                        <a:rPr lang="ru-RU" sz="1200" b="0" baseline="0" dirty="0" smtClean="0">
                          <a:latin typeface="PT Astra Serif" pitchFamily="18" charset="-52"/>
                          <a:ea typeface="PT Astra Serif" pitchFamily="18" charset="-52"/>
                        </a:rPr>
                        <a:t>)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8,9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8,5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10,7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603029"/>
                  </a:ext>
                </a:extLst>
              </a:tr>
              <a:tr h="57650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Мероприятия по гражданской обороне, предупреждение чрезвычайных ситуаций и пожарная безопасность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0,4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0,4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0,4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1582284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Дорожный фонд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31,2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25,7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25,7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578851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Трудоустройство несовершеннолетних в летний период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6366304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Градостроительная деятельность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1,2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1,0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1,7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417606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ЖКХ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106,3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102,4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100,1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9323010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Молодежная политика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21,6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22,0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22,3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660755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Культура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35,4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35,3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35,3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2476459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Социальная</a:t>
                      </a:r>
                      <a:r>
                        <a:rPr lang="ru-RU" sz="1200" b="0" baseline="0" dirty="0" smtClean="0">
                          <a:latin typeface="PT Astra Serif" pitchFamily="18" charset="-52"/>
                          <a:ea typeface="PT Astra Serif" pitchFamily="18" charset="-52"/>
                        </a:rPr>
                        <a:t> политика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0,2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0,2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0,2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299356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Обслуживание </a:t>
                      </a:r>
                      <a:r>
                        <a:rPr lang="ru-RU" sz="1200" b="0" baseline="0" dirty="0" smtClean="0">
                          <a:latin typeface="PT Astra Serif" pitchFamily="18" charset="-52"/>
                          <a:ea typeface="PT Astra Serif" pitchFamily="18" charset="-52"/>
                        </a:rPr>
                        <a:t>муниципального долга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0,2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0,5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0,5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T Astra Serif" pitchFamily="18" charset="-52"/>
                          <a:ea typeface="PT Astra Serif" pitchFamily="18" charset="-52"/>
                        </a:rPr>
                        <a:t>Условно утвержденные расходы</a:t>
                      </a:r>
                      <a:endParaRPr lang="ru-RU" sz="1200" b="0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-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5,3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itchFamily="18" charset="-52"/>
                          <a:ea typeface="PT Astra Serif" pitchFamily="18" charset="-52"/>
                        </a:rPr>
                        <a:t>9,3</a:t>
                      </a:r>
                      <a:endParaRPr lang="ru-RU" sz="1200" b="1" dirty="0">
                        <a:latin typeface="PT Astra Serif" pitchFamily="18" charset="-52"/>
                        <a:ea typeface="PT Astra Serif" pitchFamily="18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29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8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5598</TotalTime>
  <Words>988</Words>
  <Application>Microsoft Office PowerPoint</Application>
  <PresentationFormat>Экран (4:3)</PresentationFormat>
  <Paragraphs>419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О бюджете муниципального образования город Щекино Щекинского района на 2021 год и на плановый период 2022-2023 годов</vt:lpstr>
      <vt:lpstr>Основные направления бюджетной политики  МО город Щекино на 2021-2023 гг.</vt:lpstr>
      <vt:lpstr>Основные параметры бюджета МО город Щекино на 2020-2023 гг., млн. руб.</vt:lpstr>
      <vt:lpstr>      Доходы бюджета МО город Щекино  на 2020–2023 гг., млн. руб.</vt:lpstr>
      <vt:lpstr>Структура собственных доходов бюджета  МО город Щекино на 2020-2023 гг., млн. руб.</vt:lpstr>
      <vt:lpstr>Структура собственных доходов бюджета  МО город Щекино на 2021г., %</vt:lpstr>
      <vt:lpstr>Собственные доходы бюджета в расчете на 1 жителя города Щекино, руб.</vt:lpstr>
      <vt:lpstr>Структура безвозмездных поступлений на 2020-2023 гг.,млн.руб. </vt:lpstr>
      <vt:lpstr>      Расходы бюджета МО город Щекино  на 2021-2023гг., млн. руб.</vt:lpstr>
      <vt:lpstr> Расходы на оплату труда учреждений бюджета  МО город Щекино за 2020-2023 гг., тыс. руб.</vt:lpstr>
      <vt:lpstr>Повышение уровня средней заработной платы работников муниципальных учреждений культуры в рамках реализации Указа №597 </vt:lpstr>
      <vt:lpstr>Первоочередные расходы бюджета  МО город Щекино на 2021-2023гг., %</vt:lpstr>
      <vt:lpstr>    Сумма расходов на ЖКХ в общем объеме расходов бюджета МО город Щекино на 2021-2023 гг., млн. руб.</vt:lpstr>
      <vt:lpstr>Жилищно–коммунальное хозяйство бюджета  МО город Щекино в 2021-2023 гг., млн. руб. </vt:lpstr>
      <vt:lpstr>Структура расходов ЖКХ на 2021 год, млн. руб.</vt:lpstr>
      <vt:lpstr>Структура расходов ЖКХ на 2021 год, млн. руб.</vt:lpstr>
      <vt:lpstr>Дорожный фонд МО город Щекино - 31,2 млн. руб.</vt:lpstr>
      <vt:lpstr>Расходы бюджета на социальную сферу, млн. руб.</vt:lpstr>
      <vt:lpstr>Структура расходов на социальную сферу  в 2021 году, млн. руб.</vt:lpstr>
      <vt:lpstr>Структура расходов на социальные выплаты  в 2021 году, тыс. руб.     </vt:lpstr>
      <vt:lpstr>Применение программно-целевого метода при формировании расходов бюджета  МО  город Щекино, млн. руб./% </vt:lpstr>
      <vt:lpstr>Бюджет МО город Щекино на 2021-2023 гг., млн. руб.</vt:lpstr>
      <vt:lpstr>Источники финансирования бюджета МО город Щекино в 2021-2023 годах, млн. руб.  </vt:lpstr>
      <vt:lpstr>Объем муниципального долга  МО город Щекино в 2019-2024 годах, млн. руб.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решения Собрания</dc:title>
  <dc:creator>SYSADMIN</dc:creator>
  <cp:lastModifiedBy>User</cp:lastModifiedBy>
  <cp:revision>532</cp:revision>
  <cp:lastPrinted>2020-11-26T11:13:09Z</cp:lastPrinted>
  <dcterms:created xsi:type="dcterms:W3CDTF">2017-11-17T07:34:10Z</dcterms:created>
  <dcterms:modified xsi:type="dcterms:W3CDTF">2020-11-27T13:25:18Z</dcterms:modified>
</cp:coreProperties>
</file>