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5" r:id="rId1"/>
  </p:sldMasterIdLst>
  <p:notesMasterIdLst>
    <p:notesMasterId r:id="rId34"/>
  </p:notesMasterIdLst>
  <p:sldIdLst>
    <p:sldId id="256" r:id="rId2"/>
    <p:sldId id="257" r:id="rId3"/>
    <p:sldId id="258" r:id="rId4"/>
    <p:sldId id="292" r:id="rId5"/>
    <p:sldId id="313" r:id="rId6"/>
    <p:sldId id="307" r:id="rId7"/>
    <p:sldId id="308" r:id="rId8"/>
    <p:sldId id="309" r:id="rId9"/>
    <p:sldId id="263" r:id="rId10"/>
    <p:sldId id="276" r:id="rId11"/>
    <p:sldId id="264" r:id="rId12"/>
    <p:sldId id="296" r:id="rId13"/>
    <p:sldId id="295" r:id="rId14"/>
    <p:sldId id="297" r:id="rId15"/>
    <p:sldId id="266" r:id="rId16"/>
    <p:sldId id="315" r:id="rId17"/>
    <p:sldId id="310" r:id="rId18"/>
    <p:sldId id="314" r:id="rId19"/>
    <p:sldId id="270" r:id="rId20"/>
    <p:sldId id="279" r:id="rId21"/>
    <p:sldId id="304" r:id="rId22"/>
    <p:sldId id="317" r:id="rId23"/>
    <p:sldId id="316" r:id="rId24"/>
    <p:sldId id="312" r:id="rId25"/>
    <p:sldId id="275" r:id="rId26"/>
    <p:sldId id="280" r:id="rId27"/>
    <p:sldId id="283" r:id="rId28"/>
    <p:sldId id="285" r:id="rId29"/>
    <p:sldId id="289" r:id="rId30"/>
    <p:sldId id="290" r:id="rId31"/>
    <p:sldId id="284" r:id="rId32"/>
    <p:sldId id="272" r:id="rId33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09"/>
    <a:srgbClr val="FFCC00"/>
    <a:srgbClr val="EECF12"/>
    <a:srgbClr val="66CCFF"/>
    <a:srgbClr val="102844"/>
    <a:srgbClr val="17385F"/>
    <a:srgbClr val="B2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705" autoAdjust="0"/>
  </p:normalViewPr>
  <p:slideViewPr>
    <p:cSldViewPr>
      <p:cViewPr varScale="1">
        <p:scale>
          <a:sx n="92" d="100"/>
          <a:sy n="92" d="100"/>
        </p:scale>
        <p:origin x="1356" y="90"/>
      </p:cViewPr>
      <p:guideLst>
        <p:guide orient="horz" pos="2160"/>
        <p:guide pos="2880"/>
        <p:guide pos="2980"/>
      </p:guideLst>
    </p:cSldViewPr>
  </p:slideViewPr>
  <p:outlineViewPr>
    <p:cViewPr>
      <p:scale>
        <a:sx n="33" d="100"/>
        <a:sy n="33" d="100"/>
      </p:scale>
      <p:origin x="0" y="48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000"/>
            </a:pPr>
            <a:r>
              <a:rPr lang="en-US" sz="2000"/>
              <a:t>202</a:t>
            </a:r>
            <a:r>
              <a:rPr lang="ru-RU" sz="2000"/>
              <a:t>2 год</a:t>
            </a:r>
            <a:endParaRPr lang="en-US" sz="2000"/>
          </a:p>
        </c:rich>
      </c:tx>
      <c:layout>
        <c:manualLayout>
          <c:xMode val="edge"/>
          <c:yMode val="edge"/>
          <c:x val="5.5748181708881663E-2"/>
          <c:y val="3.99460446423827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22758962854964"/>
          <c:y val="0.17318033503523764"/>
          <c:w val="0.49032965134771933"/>
          <c:h val="0.778131838008337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26-413B-8AAA-9B016985C62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26-413B-8AAA-9B016985C624}"/>
              </c:ext>
            </c:extLst>
          </c:dPt>
          <c:dLbls>
            <c:dLbl>
              <c:idx val="0"/>
              <c:layout>
                <c:manualLayout>
                  <c:x val="-0.14466412563846182"/>
                  <c:y val="2.908333182617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26-413B-8AAA-9B016985C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907309444249785"/>
                  <c:y val="-0.10120387140446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26-413B-8AAA-9B016985C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 i="1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</c:v>
                </c:pt>
                <c:pt idx="1">
                  <c:v>Безвозмездные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744</c:v>
                </c:pt>
                <c:pt idx="1">
                  <c:v>1118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26-413B-8AAA-9B016985C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PT Astra Serif" pitchFamily="18" charset="-52"/>
          <a:ea typeface="PT Astra Serif" pitchFamily="18" charset="-52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738950905579821E-2"/>
          <c:y val="0.10937811359962162"/>
          <c:w val="0.66310513269174687"/>
          <c:h val="0.77725570623446349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7.716049382716049E-3"/>
                  <c:y val="-2.5994414271138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037-4441-A3EE-EE3461BB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</c:v>
                </c:pt>
                <c:pt idx="1">
                  <c:v>0.1</c:v>
                </c:pt>
                <c:pt idx="2" formatCode="#,##0">
                  <c:v>0</c:v>
                </c:pt>
                <c:pt idx="3" formatCode="#,##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F8-4CD4-A5CF-1F83C8AB9615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037-4441-A3EE-EE3461BB7680}"/>
              </c:ext>
            </c:extLst>
          </c:dPt>
          <c:dLbls>
            <c:dLbl>
              <c:idx val="0"/>
              <c:layout>
                <c:manualLayout>
                  <c:x val="-1.0802469135802469E-2"/>
                  <c:y val="-1.8196089989796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037-4441-A3EE-EE3461BB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16049382716049E-3"/>
                  <c:y val="-1.299720713556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037-4441-A3EE-EE3461BB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592592592592032E-3"/>
                  <c:y val="-5.1988828542276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037-4441-A3EE-EE3461BB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32098765432098E-3"/>
                  <c:y val="-1.299720713556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037-4441-A3EE-EE3461BB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182</c:v>
                </c:pt>
                <c:pt idx="1">
                  <c:v>333.6</c:v>
                </c:pt>
                <c:pt idx="2">
                  <c:v>139.5</c:v>
                </c:pt>
                <c:pt idx="3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F5-4D80-BB14-71EC78371977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Субвенции </c:v>
                </c:pt>
              </c:strCache>
            </c:strRef>
          </c:tx>
          <c:spPr>
            <a:solidFill>
              <a:srgbClr val="00B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037-4441-A3EE-EE3461BB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02469135802469E-2"/>
                  <c:y val="-5.1988828542276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037-4441-A3EE-EE3461BB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2592592592592587E-3"/>
                  <c:y val="-2.5994414271138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037-4441-A3EE-EE3461BB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1003</c:v>
                </c:pt>
                <c:pt idx="1">
                  <c:v>999.8</c:v>
                </c:pt>
                <c:pt idx="2">
                  <c:v>968.6</c:v>
                </c:pt>
                <c:pt idx="3">
                  <c:v>906.4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F5-4D80-BB14-71EC78371977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CC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6234567901234566E-2"/>
                  <c:y val="-2.0795531416910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037-4441-A3EE-EE3461BB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975308641975308E-2"/>
                  <c:y val="-5.1988828542275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037-4441-A3EE-EE3461BB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888E-2"/>
                  <c:y val="-2.0795531416910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037-4441-A3EE-EE3461BB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802469135802469E-2"/>
                  <c:y val="-2.3394972844024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037-4441-A3EE-EE3461BB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PT Astra Serif" pitchFamily="18" charset="-52"/>
                    <a:ea typeface="PT Astra Serif" pitchFamily="18" charset="-52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159.9</c:v>
                </c:pt>
                <c:pt idx="1">
                  <c:v>43</c:v>
                </c:pt>
                <c:pt idx="2">
                  <c:v>10</c:v>
                </c:pt>
                <c:pt idx="3">
                  <c:v>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E59-427F-842D-B5661AA97E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4574104"/>
        <c:axId val="294569008"/>
        <c:axId val="0"/>
      </c:bar3DChart>
      <c:catAx>
        <c:axId val="29457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/>
                </a:solidFill>
                <a:latin typeface="PT Astra Serif"/>
                <a:ea typeface="+mn-ea"/>
                <a:cs typeface="Arial" pitchFamily="34" charset="0"/>
              </a:defRPr>
            </a:pPr>
            <a:endParaRPr lang="ru-RU"/>
          </a:p>
        </c:txPr>
        <c:crossAx val="294569008"/>
        <c:crosses val="autoZero"/>
        <c:auto val="1"/>
        <c:lblAlgn val="ctr"/>
        <c:lblOffset val="100"/>
        <c:noMultiLvlLbl val="0"/>
      </c:catAx>
      <c:valAx>
        <c:axId val="2945690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PT Astra Serif"/>
                <a:cs typeface="Arial" pitchFamily="34" charset="0"/>
              </a:defRPr>
            </a:pPr>
            <a:endParaRPr lang="ru-RU"/>
          </a:p>
        </c:txPr>
        <c:crossAx val="29457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391358096391743"/>
          <c:y val="0.26470782078072119"/>
          <c:w val="0.27827695149217457"/>
          <c:h val="0.45385837956552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PT Astra Serif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51619932349048"/>
          <c:y val="3.4528342366033485E-2"/>
          <c:w val="0.77848380067650946"/>
          <c:h val="0.849320686006491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Финансовая помощь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11.8</c:v>
                </c:pt>
                <c:pt idx="1">
                  <c:v>0.4</c:v>
                </c:pt>
                <c:pt idx="2">
                  <c:v>0.6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</c:v>
                </c:pt>
                <c:pt idx="7">
                  <c:v>0.1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C7-4C92-B271-C04E23AB2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573320"/>
        <c:axId val="294575672"/>
      </c:barChart>
      <c:catAx>
        <c:axId val="294573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PT Astra Serif"/>
                <a:ea typeface="+mn-ea"/>
                <a:cs typeface="+mn-cs"/>
              </a:defRPr>
            </a:pPr>
            <a:endParaRPr lang="ru-RU"/>
          </a:p>
        </c:txPr>
        <c:crossAx val="294575672"/>
        <c:crosses val="autoZero"/>
        <c:auto val="1"/>
        <c:lblAlgn val="ctr"/>
        <c:lblOffset val="100"/>
        <c:noMultiLvlLbl val="0"/>
      </c:catAx>
      <c:valAx>
        <c:axId val="294575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PT Astra Serif"/>
                <a:ea typeface="+mn-ea"/>
                <a:cs typeface="Arial" pitchFamily="34" charset="0"/>
              </a:defRPr>
            </a:pPr>
            <a:endParaRPr lang="ru-RU"/>
          </a:p>
        </c:txPr>
        <c:crossAx val="294573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PT Astra Serif"/>
                <a:ea typeface="+mn-ea"/>
                <a:cs typeface="Arial" pitchFamily="34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7350188535266853"/>
          <c:y val="0.10028605876210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840534663096281E-2"/>
          <c:y val="2.1305621304830336E-3"/>
          <c:w val="0.77467974161304565"/>
          <c:h val="0.98670799038797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"/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AD-41B3-AB75-A3E7DC1D42FC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AD-41B3-AB75-A3E7DC1D42FC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AD-41B3-AB75-A3E7DC1D42F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AD-41B3-AB75-A3E7DC1D42FC}"/>
              </c:ext>
            </c:extLst>
          </c:dPt>
          <c:dLbls>
            <c:dLbl>
              <c:idx val="0"/>
              <c:layout>
                <c:manualLayout>
                  <c:x val="-0.21535087964489963"/>
                  <c:y val="-0.18677746129331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AD-41B3-AB75-A3E7DC1D42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474633690930739E-2"/>
                  <c:y val="0.199067065026132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3AD-41B3-AB75-A3E7DC1D42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754309477356204"/>
                  <c:y val="-9.0151467415726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AD-41B3-AB75-A3E7DC1D42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917880243069338"/>
                  <c:y val="-3.7735554707130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3AD-41B3-AB75-A3E7DC1D42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Соцсфера</c:v>
                </c:pt>
                <c:pt idx="1">
                  <c:v>Нацэкономика</c:v>
                </c:pt>
                <c:pt idx="2">
                  <c:v>ЖКХ</c:v>
                </c:pt>
                <c:pt idx="3">
                  <c:v>Прочие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">
                  <c:v>1526</c:v>
                </c:pt>
                <c:pt idx="1">
                  <c:v>165</c:v>
                </c:pt>
                <c:pt idx="2">
                  <c:v>195.5</c:v>
                </c:pt>
                <c:pt idx="3">
                  <c:v>273.5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AD-41B3-AB75-A3E7DC1D4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31745691221440192"/>
          <c:y val="0.69932015683441584"/>
          <c:w val="0.51407393405598201"/>
          <c:h val="0.300679899579980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PT Astra Serif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6653932391350459"/>
          <c:y val="7.429465509123324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894882050142582E-2"/>
          <c:y val="0.24189408848752256"/>
          <c:w val="0.73069785175384538"/>
          <c:h val="0.59110594854539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16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33-471B-A3AE-DDC3E7994EC8}"/>
              </c:ext>
            </c:extLst>
          </c:dPt>
          <c:dPt>
            <c:idx val="1"/>
            <c:bubble3D val="0"/>
            <c:explosion val="5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33-471B-A3AE-DDC3E7994EC8}"/>
              </c:ext>
            </c:extLst>
          </c:dPt>
          <c:dPt>
            <c:idx val="2"/>
            <c:bubble3D val="0"/>
            <c:explosion val="17"/>
            <c:spPr>
              <a:solidFill>
                <a:srgbClr val="FFCC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33-471B-A3AE-DDC3E7994EC8}"/>
              </c:ext>
            </c:extLst>
          </c:dPt>
          <c:dPt>
            <c:idx val="3"/>
            <c:bubble3D val="0"/>
            <c:explosion val="1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33-471B-A3AE-DDC3E7994EC8}"/>
              </c:ext>
            </c:extLst>
          </c:dPt>
          <c:dLbls>
            <c:dLbl>
              <c:idx val="0"/>
              <c:layout>
                <c:manualLayout>
                  <c:x val="-0.21310574077627747"/>
                  <c:y val="-0.202830307214542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33-471B-A3AE-DDC3E7994E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358615927206346E-2"/>
                  <c:y val="-3.74421116951917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33-471B-A3AE-DDC3E7994E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941743004985978E-2"/>
                  <c:y val="-8.13775321260600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B33-471B-A3AE-DDC3E7994E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955890521968147E-2"/>
                  <c:y val="-7.93036884790578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B33-471B-A3AE-DDC3E7994E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Остальные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">
                  <c:v>1390.6</c:v>
                </c:pt>
                <c:pt idx="1">
                  <c:v>108.4</c:v>
                </c:pt>
                <c:pt idx="2">
                  <c:v>142.4</c:v>
                </c:pt>
                <c:pt idx="3">
                  <c:v>269.8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33-471B-A3AE-DDC3E7994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PT Astra Serif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8192311965337182"/>
          <c:y val="2.703860387431473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192830426248941E-2"/>
          <c:y val="0.2547685209384824"/>
          <c:w val="0.90645561147664266"/>
          <c:h val="0.723766600935900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27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0A-4F28-BCA5-7191A7FAC418}"/>
              </c:ext>
            </c:extLst>
          </c:dPt>
          <c:dPt>
            <c:idx val="1"/>
            <c:bubble3D val="0"/>
            <c:explosion val="32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0A-4F28-BCA5-7191A7FAC418}"/>
              </c:ext>
            </c:extLst>
          </c:dPt>
          <c:dPt>
            <c:idx val="2"/>
            <c:bubble3D val="0"/>
            <c:explosion val="15"/>
            <c:spPr>
              <a:solidFill>
                <a:srgbClr val="FFCC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0A-4F28-BCA5-7191A7FAC418}"/>
              </c:ext>
            </c:extLst>
          </c:dPt>
          <c:dPt>
            <c:idx val="3"/>
            <c:bubble3D val="0"/>
            <c:explosion val="13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0A-4F28-BCA5-7191A7FAC418}"/>
              </c:ext>
            </c:extLst>
          </c:dPt>
          <c:dLbls>
            <c:dLbl>
              <c:idx val="0"/>
              <c:layout>
                <c:manualLayout>
                  <c:x val="-0.18550210755930233"/>
                  <c:y val="-0.29601261806191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0A-4F28-BCA5-7191A7FAC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205196001947711E-2"/>
                  <c:y val="2.104098221890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0A-4F28-BCA5-7191A7FAC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327930866576261E-2"/>
                  <c:y val="-7.9126128842826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10A-4F28-BCA5-7191A7FAC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9657657610488344"/>
                  <c:y val="-6.2847844948444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0A-4F28-BCA5-7191A7FAC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">
                  <c:v>1331.2</c:v>
                </c:pt>
                <c:pt idx="1">
                  <c:v>102.9</c:v>
                </c:pt>
                <c:pt idx="2">
                  <c:v>106.3</c:v>
                </c:pt>
                <c:pt idx="3">
                  <c:v>270.39999999999998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10A-4F28-BCA5-7191A7FAC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PT Astra Serif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765774221791602"/>
          <c:y val="0.11134433034777441"/>
        </c:manualLayout>
      </c:layout>
      <c:overlay val="0"/>
      <c:spPr>
        <a:noFill/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PT Astra Serif"/>
              <a:ea typeface="+mn-ea"/>
              <a:cs typeface="Arial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84871776486072E-2"/>
          <c:y val="0.16707453512109766"/>
          <c:w val="0.90752594655483876"/>
          <c:h val="0.83292546487890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pattFill prst="horzBrick">
                <a:fgClr>
                  <a:schemeClr val="bg2">
                    <a:lumMod val="50000"/>
                  </a:schemeClr>
                </a:fgClr>
                <a:bgClr>
                  <a:schemeClr val="bg2">
                    <a:lumMod val="75000"/>
                  </a:schemeClr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D7-4E17-A269-4BE6F0FF9E6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D7-4E17-A269-4BE6F0FF9E64}"/>
              </c:ext>
            </c:extLst>
          </c:dPt>
          <c:dLbls>
            <c:dLbl>
              <c:idx val="0"/>
              <c:layout>
                <c:manualLayout>
                  <c:x val="-0.27657111425666187"/>
                  <c:y val="-0.109984472624734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latin typeface="PT Astra Serif"/>
                      <a:cs typeface="Arial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7D7-4E17-A269-4BE6F0FF9E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767627119036109"/>
                  <c:y val="4.57812526157671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 i="0">
                      <a:latin typeface="PT Astra Serif"/>
                      <a:cs typeface="Arial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7D7-4E17-A269-4BE6F0FF9E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Первоочередные расходы </c:v>
                </c:pt>
                <c:pt idx="1">
                  <c:v>Расходы на развитие муниципального образования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D2-4296-9404-4F09890ACA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8352864954884593"/>
          <c:y val="2.5504683227645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PT Astra Serif"/>
              <a:ea typeface="+mn-ea"/>
              <a:cs typeface="Arial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15691082054189"/>
          <c:y val="0.1075436466307222"/>
          <c:w val="0.58195572035276311"/>
          <c:h val="0.736367406762389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5"/>
          <c:dPt>
            <c:idx val="0"/>
            <c:bubble3D val="0"/>
            <c:explosion val="0"/>
            <c:spPr>
              <a:pattFill prst="horzBrick">
                <a:fgClr>
                  <a:schemeClr val="accent3"/>
                </a:fgClr>
                <a:bgClr>
                  <a:schemeClr val="accent2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2D-464B-93D2-78D107AE38E4}"/>
              </c:ext>
            </c:extLst>
          </c:dPt>
          <c:dPt>
            <c:idx val="1"/>
            <c:bubble3D val="0"/>
            <c:explosion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2D-464B-93D2-78D107AE38E4}"/>
              </c:ext>
            </c:extLst>
          </c:dPt>
          <c:dLbls>
            <c:dLbl>
              <c:idx val="0"/>
              <c:layout>
                <c:manualLayout>
                  <c:x val="-0.20328470447728031"/>
                  <c:y val="-0.273332576893300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2D-464B-93D2-78D107AE38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685614540853347"/>
                  <c:y val="0.116896589904646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F2D-464B-93D2-78D107AE38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Первоочередные расходы</c:v>
                </c:pt>
                <c:pt idx="1">
                  <c:v>Расходы на развитие муниципального образования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2D-464B-93D2-78D107AE3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0"/>
        <c:txPr>
          <a:bodyPr/>
          <a:lstStyle/>
          <a:p>
            <a:pPr>
              <a:lnSpc>
                <a:spcPts val="1500"/>
              </a:lnSpc>
              <a:defRPr sz="1800">
                <a:solidFill>
                  <a:schemeClr val="tx1"/>
                </a:solidFill>
                <a:latin typeface="PT Astra Serif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ts val="1500"/>
              </a:lnSpc>
              <a:defRPr sz="1800">
                <a:solidFill>
                  <a:schemeClr val="tx1"/>
                </a:solidFill>
                <a:latin typeface="PT Astra Serif"/>
              </a:defRPr>
            </a:pPr>
            <a:endParaRPr lang="ru-RU"/>
          </a:p>
        </c:txPr>
      </c:legendEntry>
      <c:layout>
        <c:manualLayout>
          <c:xMode val="edge"/>
          <c:yMode val="edge"/>
          <c:x val="2.3044976266919294E-2"/>
          <c:y val="5.7936151965154017E-2"/>
          <c:w val="0.37258273386290414"/>
          <c:h val="0.73688237591789474"/>
        </c:manualLayout>
      </c:layout>
      <c:overlay val="0"/>
      <c:txPr>
        <a:bodyPr/>
        <a:lstStyle/>
        <a:p>
          <a:pPr>
            <a:lnSpc>
              <a:spcPts val="1500"/>
            </a:lnSpc>
            <a:defRPr sz="1800">
              <a:solidFill>
                <a:schemeClr val="tx1"/>
              </a:solidFill>
              <a:latin typeface="PT Astra Serif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0411402701288"/>
          <c:y val="2.86004257785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PT Astra Serif"/>
              <a:ea typeface="+mn-ea"/>
              <a:cs typeface="Arial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851161599328471"/>
          <c:w val="1"/>
          <c:h val="0.807974268291177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pattFill prst="horzBrick">
                <a:fgClr>
                  <a:schemeClr val="accent3"/>
                </a:fgClr>
                <a:bgClr>
                  <a:schemeClr val="accent2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5C-4298-B7EF-58F476D7BBB0}"/>
              </c:ext>
            </c:extLst>
          </c:dPt>
          <c:dPt>
            <c:idx val="1"/>
            <c:bubble3D val="0"/>
            <c:explosion val="2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5C-4298-B7EF-58F476D7BBB0}"/>
              </c:ext>
            </c:extLst>
          </c:dPt>
          <c:dLbls>
            <c:dLbl>
              <c:idx val="0"/>
              <c:layout>
                <c:manualLayout>
                  <c:x val="-0.15175931595546371"/>
                  <c:y val="-0.273406274881638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5C-4298-B7EF-58F476D7BBB0}"/>
                </c:ext>
                <c:ext xmlns:c15="http://schemas.microsoft.com/office/drawing/2012/chart" uri="{CE6537A1-D6FC-4f65-9D91-7224C49458BB}">
                  <c15:layout>
                    <c:manualLayout>
                      <c:w val="0.43128872618481517"/>
                      <c:h val="0.3404299484893680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966685624027735"/>
                  <c:y val="0.106164048713941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728098871399794"/>
                      <c:h val="0.3320693647539393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Первоочередные расходы</c:v>
                </c:pt>
                <c:pt idx="1">
                  <c:v>Расходы на развитие муниципального образования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15C-4298-B7EF-58F476D7B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579262277278029"/>
          <c:y val="5.1172003816154464E-2"/>
          <c:w val="0.67823150229271767"/>
          <c:h val="0.8493898826056364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C00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0.12000289929680091"/>
                  <c:y val="-8.3987581626732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593-4D10-B94C-0639732D67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000266008089325"/>
                  <c:y val="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7B1-447A-8592-A75C52B523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PT Astra Serif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Образование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32347.200000000001</c:v>
                </c:pt>
                <c:pt idx="1">
                  <c:v>32347.200000000001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B1-447A-8592-A75C52B523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0.13823091224507958"/>
                  <c:y val="5.59902515240811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PT Astra Serif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93-4D10-B94C-0639732D67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671189123139738"/>
                  <c:y val="5.59902515240811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PT Astra Serif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7B1-447A-8592-A75C52B523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PT Astra Serif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Образование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33835.17</c:v>
                </c:pt>
                <c:pt idx="1">
                  <c:v>33835.17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B1-447A-8592-A75C52B523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0.1321548281903507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593-4D10-B94C-0639732D67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60787441356220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93-4D10-B94C-0639732D67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PT Astra Serif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Образование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35526.93</c:v>
                </c:pt>
                <c:pt idx="1">
                  <c:v>35526.93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B1-447A-8592-A75C52B523E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8.0508352941063899E-2"/>
                  <c:y val="-5.5990251524081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593-4D10-B94C-0639732D67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027134738838423E-2"/>
                  <c:y val="-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93-4D10-B94C-0639732D67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Образование</c:v>
                </c:pt>
              </c:strCache>
            </c:strRef>
          </c:cat>
          <c:val>
            <c:numRef>
              <c:f>Лист1!$E$2:$E$3</c:f>
              <c:numCache>
                <c:formatCode>#,##0.00</c:formatCode>
                <c:ptCount val="2"/>
                <c:pt idx="0">
                  <c:v>37658.550000000003</c:v>
                </c:pt>
                <c:pt idx="1">
                  <c:v>37658.550000000003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593-4D10-B94C-0639732D67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4571752"/>
        <c:axId val="294574888"/>
        <c:axId val="0"/>
      </c:bar3DChart>
      <c:catAx>
        <c:axId val="294571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2">
                    <a:lumMod val="75000"/>
                  </a:schemeClr>
                </a:solidFill>
                <a:latin typeface="PT Astra Serif"/>
                <a:ea typeface="+mn-ea"/>
                <a:cs typeface="Arial" pitchFamily="34" charset="0"/>
              </a:defRPr>
            </a:pPr>
            <a:endParaRPr lang="ru-RU"/>
          </a:p>
        </c:txPr>
        <c:crossAx val="294574888"/>
        <c:crosses val="autoZero"/>
        <c:auto val="1"/>
        <c:lblAlgn val="ctr"/>
        <c:lblOffset val="100"/>
        <c:noMultiLvlLbl val="0"/>
      </c:catAx>
      <c:valAx>
        <c:axId val="294574888"/>
        <c:scaling>
          <c:orientation val="minMax"/>
          <c:min val="31100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9457175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347134336955698"/>
          <c:y val="0.89268167734449266"/>
          <c:w val="0.36468895712389759"/>
          <c:h val="7.0924659164854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379452795017154E-3"/>
          <c:y val="4.7594590031631665E-3"/>
          <c:w val="0.7065857481782748"/>
          <c:h val="0.982438345799430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33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F6-4C2B-9532-32E9AD9DACC5}"/>
              </c:ext>
            </c:extLst>
          </c:dPt>
          <c:dPt>
            <c:idx val="1"/>
            <c:bubble3D val="0"/>
            <c:spPr>
              <a:solidFill>
                <a:srgbClr val="FF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7F6-4C2B-9532-32E9AD9DACC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F6-4C2B-9532-32E9AD9DACC5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C5-4290-A085-E7C37D1C2C22}"/>
              </c:ext>
            </c:extLst>
          </c:dPt>
          <c:dLbls>
            <c:dLbl>
              <c:idx val="0"/>
              <c:layout>
                <c:manualLayout>
                  <c:x val="-0.11121735842661781"/>
                  <c:y val="-0.16472019159258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7F6-4C2B-9532-32E9AD9DAC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244082390896333E-2"/>
                  <c:y val="-6.63957372818596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7F6-4C2B-9532-32E9AD9DAC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401700383369626E-2"/>
                  <c:y val="-0.130767049956288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F6-4C2B-9532-32E9AD9DAC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543088315699609E-2"/>
                  <c:y val="-0.11091626233869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0C5-4290-A085-E7C37D1C2C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T Astra Serif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 и кинемотография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1449.8</c:v>
                </c:pt>
                <c:pt idx="1">
                  <c:v>31.3</c:v>
                </c:pt>
                <c:pt idx="2">
                  <c:v>42.5</c:v>
                </c:pt>
                <c:pt idx="3" formatCode="0.0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F6-4C2B-9532-32E9AD9DACC5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45013135795369"/>
          <c:y val="1.3279145853786823E-2"/>
          <c:w val="0.37455294999901967"/>
          <c:h val="0.82724662829232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PT Astra Serif"/>
                <a:ea typeface="+mn-ea"/>
                <a:cs typeface="+mn-cs"/>
              </a:defRPr>
            </a:pPr>
            <a:r>
              <a:rPr lang="ru-RU" sz="2000" dirty="0" smtClean="0"/>
              <a:t>2023 </a:t>
            </a:r>
            <a:r>
              <a:rPr lang="ru-RU" sz="2000" dirty="0"/>
              <a:t>год</a:t>
            </a:r>
          </a:p>
        </c:rich>
      </c:tx>
      <c:layout>
        <c:manualLayout>
          <c:xMode val="edge"/>
          <c:yMode val="edge"/>
          <c:x val="0.48586131105697694"/>
          <c:y val="3.9599447993711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PT Astra Serif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512339969819409"/>
          <c:y val="0.175603743306218"/>
          <c:w val="0.6789107788752754"/>
          <c:h val="0.696583022440727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EF-444A-995C-83949CD1A77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EF-444A-995C-83949CD1A77F}"/>
              </c:ext>
            </c:extLst>
          </c:dPt>
          <c:dLbls>
            <c:dLbl>
              <c:idx val="0"/>
              <c:layout>
                <c:manualLayout>
                  <c:x val="-0.24412208538188196"/>
                  <c:y val="-1.8667128481526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EF-444A-995C-83949CD1A7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4085481355121494"/>
                  <c:y val="-0.1037400489031535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1" u="none" strike="noStrike" kern="1200" baseline="0">
                      <a:solidFill>
                        <a:schemeClr val="tx1"/>
                      </a:solidFill>
                      <a:latin typeface="PT Astra Serif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EF-444A-995C-83949CD1A7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chemeClr val="tx1"/>
                    </a:solidFill>
                    <a:latin typeface="PT Astra Serif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</c:v>
                </c:pt>
                <c:pt idx="1">
                  <c:v>Безвозмездные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778</c:v>
                </c:pt>
                <c:pt idx="1">
                  <c:v>1013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5EF-444A-995C-83949CD1A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</a:t>
            </a:r>
            <a:r>
              <a:rPr lang="ru-RU" dirty="0" smtClean="0"/>
              <a:t>20</a:t>
            </a:r>
            <a:endParaRPr lang="en-US" dirty="0"/>
          </a:p>
        </c:rich>
      </c:tx>
      <c:layout>
        <c:manualLayout>
          <c:xMode val="edge"/>
          <c:yMode val="edge"/>
          <c:x val="8.126906534194614E-2"/>
          <c:y val="0.17131858092581809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3"/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30-4EE4-B562-E1D22157C39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30-4EE4-B562-E1D22157C39F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30-4EE4-B562-E1D22157C3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375383955773306"/>
                  <c:y val="5.41633703070931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30-4EE4-B562-E1D22157C3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Соцсфера</c:v>
                </c:pt>
                <c:pt idx="1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#,##0.0">
                  <c:v>1526</c:v>
                </c:pt>
                <c:pt idx="1">
                  <c:v>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5A-4EA5-81D3-C444809ED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2887322990046659"/>
          <c:y val="4.6119455004143065E-2"/>
          <c:w val="0.26085775289443586"/>
          <c:h val="0.21052459079566091"/>
        </c:manualLayout>
      </c:layout>
      <c:overlay val="0"/>
      <c:txPr>
        <a:bodyPr/>
        <a:lstStyle/>
        <a:p>
          <a:pPr>
            <a:defRPr sz="1600" b="1">
              <a:latin typeface="PT Astra Serif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802875735122396E-2"/>
          <c:y val="2.2046161537606933E-2"/>
        </c:manualLayout>
      </c:layout>
      <c:overlay val="0"/>
      <c:txPr>
        <a:bodyPr/>
        <a:lstStyle/>
        <a:p>
          <a:pPr>
            <a:defRPr>
              <a:latin typeface="PT Astra Serif" pitchFamily="18" charset="-52"/>
              <a:ea typeface="PT Astra Serif" pitchFamily="18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173393346213457E-3"/>
          <c:y val="0.22737519905195719"/>
          <c:w val="0.64416440202968095"/>
          <c:h val="0.702255015646409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Социальное обеспечение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86-4217-8D5A-3A4A3FE751B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86-4217-8D5A-3A4A3FE751B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86-4217-8D5A-3A4A3FE751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2.8</c:v>
                </c:pt>
                <c:pt idx="1">
                  <c:v>6.5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F86-4217-8D5A-3A4A3FE75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113283157470117"/>
          <c:y val="5.5570503740325149E-2"/>
          <c:w val="0.29976990934375058"/>
          <c:h val="0.28368549327852466"/>
        </c:manualLayout>
      </c:layout>
      <c:overlay val="0"/>
      <c:txPr>
        <a:bodyPr/>
        <a:lstStyle/>
        <a:p>
          <a:pPr>
            <a:defRPr>
              <a:latin typeface="PT Astra Serif" pitchFamily="18" charset="-52"/>
              <a:ea typeface="PT Astra Serif" pitchFamily="18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8653066325963782E-2"/>
          <c:y val="0"/>
        </c:manualLayout>
      </c:layout>
      <c:overlay val="0"/>
      <c:txPr>
        <a:bodyPr/>
        <a:lstStyle/>
        <a:p>
          <a:pPr>
            <a:defRPr>
              <a:latin typeface="PT Astra Serif" pitchFamily="18" charset="-52"/>
              <a:ea typeface="PT Astra Serif" pitchFamily="18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261680249813512"/>
          <c:y val="0.12465862966130378"/>
          <c:w val="0.60591184312854129"/>
          <c:h val="0.78909449337670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1F-430F-9377-005B0E2A759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1F-430F-9377-005B0E2A759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1F-430F-9377-005B0E2A75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29.3</c:v>
                </c:pt>
                <c:pt idx="2">
                  <c:v>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1F-430F-9377-005B0E2A7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606510601386172"/>
          <c:y val="2.2511109876680362E-2"/>
        </c:manualLayout>
      </c:layout>
      <c:overlay val="0"/>
      <c:txPr>
        <a:bodyPr/>
        <a:lstStyle/>
        <a:p>
          <a:pPr>
            <a:defRPr>
              <a:latin typeface="PT Astra Serif" pitchFamily="18" charset="-52"/>
              <a:ea typeface="PT Astra Serif" pitchFamily="18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6958585798159179E-2"/>
          <c:y val="0.2389956671480947"/>
          <c:w val="0.69373301470776749"/>
          <c:h val="0.793916523427280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98-4F98-B135-C38AA1CBA60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98-4F98-B135-C38AA1CBA60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98-4F98-B135-C38AA1CBA6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5.6</c:v>
                </c:pt>
                <c:pt idx="1">
                  <c:v>5.6</c:v>
                </c:pt>
                <c:pt idx="2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C98-4F98-B135-C38AA1CBA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D0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6D1-4153-B0DE-D522458DDD3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D1-4153-B0DE-D522458DDD3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D1-4153-B0DE-D522458DDD34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PT Astra Serif"/>
                        <a:ea typeface="+mn-ea"/>
                        <a:cs typeface="Arial" pitchFamily="34" charset="0"/>
                      </a:defRPr>
                    </a:pPr>
                    <a:r>
                      <a: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131,7</a:t>
                    </a:r>
                    <a:endParaRPr lang="en-US" sz="20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6D1-4153-B0DE-D522458DDD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PT Astra Serif"/>
                        <a:ea typeface="+mn-ea"/>
                        <a:cs typeface="Arial" pitchFamily="34" charset="0"/>
                      </a:defRPr>
                    </a:pPr>
                    <a:r>
                      <a: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78,4</a:t>
                    </a:r>
                    <a:endParaRPr lang="en-US" sz="20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6D1-4153-B0DE-D522458DDD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PT Astra Serif"/>
                        <a:ea typeface="+mn-ea"/>
                        <a:cs typeface="Arial" pitchFamily="34" charset="0"/>
                      </a:defRPr>
                    </a:pPr>
                    <a:r>
                      <a: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79,8</a:t>
                    </a:r>
                    <a:endParaRPr lang="en-US" sz="20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6D1-4153-B0DE-D522458DDD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PT Astra Serif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131.69999999999999</c:v>
                </c:pt>
                <c:pt idx="1">
                  <c:v>78.400000000000006</c:v>
                </c:pt>
                <c:pt idx="2">
                  <c:v>79.8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D1-4153-B0DE-D522458DD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2093952"/>
        <c:axId val="292095128"/>
      </c:barChart>
      <c:catAx>
        <c:axId val="29209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2095128"/>
        <c:crosses val="autoZero"/>
        <c:auto val="1"/>
        <c:lblAlgn val="ctr"/>
        <c:lblOffset val="100"/>
        <c:noMultiLvlLbl val="0"/>
      </c:catAx>
      <c:valAx>
        <c:axId val="292095128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292093952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17944278158220503"/>
          <c:y val="0.86103069157893131"/>
          <c:w val="0.61231708843221211"/>
          <c:h val="9.5565218516091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PT Astra Serif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6.4550160259688266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B0C-4444-A3DA-C13F419FAD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124678380407129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B0C-4444-A3DA-C13F419FAD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698948565038899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B0C-4444-A3DA-C13F419FAD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122.5</c:v>
                </c:pt>
                <c:pt idx="1">
                  <c:v>112.2</c:v>
                </c:pt>
                <c:pt idx="2">
                  <c:v>112.3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0C-4444-A3DA-C13F419FAD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формируемые в рамках муниципальных программ Щекинского района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B0C-4444-A3DA-C13F419FAD7D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0C-4444-A3DA-C13F419FAD7D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B0C-4444-A3DA-C13F419FAD7D}"/>
              </c:ext>
            </c:extLst>
          </c:dPt>
          <c:dLbls>
            <c:dLbl>
              <c:idx val="0"/>
              <c:layout>
                <c:manualLayout>
                  <c:x val="6.2975766107012929E-2"/>
                  <c:y val="-0.22812499999999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B0C-4444-A3DA-C13F419FAD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6591678397142782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B0C-4444-A3DA-C13F419FAD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4636491605194E-2"/>
                  <c:y val="-1.562499999999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B0C-4444-A3DA-C13F419FAD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2037.5</c:v>
                </c:pt>
                <c:pt idx="1">
                  <c:v>1799</c:v>
                </c:pt>
                <c:pt idx="2">
                  <c:v>1698.5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B0C-4444-A3DA-C13F419FA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92094344"/>
        <c:axId val="292094736"/>
        <c:axId val="0"/>
      </c:bar3DChart>
      <c:catAx>
        <c:axId val="292094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PT Astra Serif" pitchFamily="18" charset="-52"/>
                <a:ea typeface="PT Astra Serif" pitchFamily="18" charset="-52"/>
              </a:defRPr>
            </a:pPr>
            <a:endParaRPr lang="ru-RU"/>
          </a:p>
        </c:txPr>
        <c:crossAx val="292094736"/>
        <c:crosses val="autoZero"/>
        <c:auto val="1"/>
        <c:lblAlgn val="ctr"/>
        <c:lblOffset val="100"/>
        <c:noMultiLvlLbl val="0"/>
      </c:catAx>
      <c:valAx>
        <c:axId val="29209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PT Astra Serif" pitchFamily="18" charset="-52"/>
                <a:ea typeface="PT Astra Serif" pitchFamily="18" charset="-52"/>
              </a:defRPr>
            </a:pPr>
            <a:endParaRPr lang="ru-RU"/>
          </a:p>
        </c:txPr>
        <c:crossAx val="292094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98441601049874"/>
          <c:y val="4.9935039370078725E-2"/>
          <c:w val="0.32251558398950131"/>
          <c:h val="0.88762992125984252"/>
        </c:manualLayout>
      </c:layout>
      <c:overlay val="0"/>
      <c:txPr>
        <a:bodyPr/>
        <a:lstStyle/>
        <a:p>
          <a:pPr>
            <a:defRPr>
              <a:latin typeface="PT Astra Serif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33165254755642E-3"/>
          <c:y val="3.0866359269839369E-2"/>
          <c:w val="0.99665344115083487"/>
          <c:h val="0.6887771729463984"/>
        </c:manualLayout>
      </c:layout>
      <c:line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содержание органов местного самоуправления</c:v>
                </c:pt>
              </c:strCache>
            </c:strRef>
          </c:tx>
          <c:spPr>
            <a:ln w="66675">
              <a:solidFill>
                <a:schemeClr val="accent4"/>
              </a:solidFill>
            </a:ln>
          </c:spPr>
          <c:marker>
            <c:symbol val="square"/>
            <c:size val="9"/>
            <c:spPr>
              <a:solidFill>
                <a:schemeClr val="accent5"/>
              </a:solidFill>
            </c:spPr>
          </c:marker>
          <c:dLbls>
            <c:dLbl>
              <c:idx val="0"/>
              <c:layout>
                <c:manualLayout>
                  <c:x val="1.5432098765432098E-3"/>
                  <c:y val="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5.05085878961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618085933702733E-2"/>
                  <c:y val="5.047367819842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074876057159523E-2"/>
                  <c:y val="4.766764553753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7A-4E66-AC44-E9D97FDF49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247715563332362E-2"/>
                  <c:y val="4.4861612876640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7A-4E66-AC44-E9D97FDF49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432098765432098E-3"/>
                  <c:y val="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432098765432098E-3"/>
                  <c:y val="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0864197530864196E-3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1621429445226008E-4"/>
                  <c:y val="-4.2090508014967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79.5</c:v>
                </c:pt>
                <c:pt idx="1">
                  <c:v>76.3</c:v>
                </c:pt>
                <c:pt idx="2">
                  <c:v>81.099999999999994</c:v>
                </c:pt>
                <c:pt idx="3">
                  <c:v>86.2</c:v>
                </c:pt>
                <c:pt idx="4">
                  <c:v>91.9</c:v>
                </c:pt>
                <c:pt idx="5">
                  <c:v>92.3</c:v>
                </c:pt>
                <c:pt idx="6">
                  <c:v>105.2</c:v>
                </c:pt>
                <c:pt idx="7">
                  <c:v>120</c:v>
                </c:pt>
                <c:pt idx="8">
                  <c:v>125.6</c:v>
                </c:pt>
                <c:pt idx="9">
                  <c:v>131.30000000000001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92F-42AB-B3C7-9E049ED166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Штатная численность муниципальных служащих (шт.ед.)</c:v>
                </c:pt>
              </c:strCache>
            </c:strRef>
          </c:tx>
          <c:spPr>
            <a:ln w="66675">
              <a:solidFill>
                <a:srgbClr val="FF0000"/>
              </a:solidFill>
            </a:ln>
          </c:spPr>
          <c:marker>
            <c:symbol val="square"/>
            <c:size val="9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1.5432098765432098E-3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728395061728392E-3"/>
                  <c:y val="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296296296296866E-3"/>
                  <c:y val="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32098765432098E-3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296296296296294E-3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432098765432098E-3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0864197530864196E-3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88901040147748E-2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2407407407407295E-2"/>
                  <c:y val="5.331462055699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9AB-4CD9-894F-26A36BBFC2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106</c:v>
                </c:pt>
                <c:pt idx="1">
                  <c:v>105</c:v>
                </c:pt>
                <c:pt idx="2">
                  <c:v>107</c:v>
                </c:pt>
                <c:pt idx="3">
                  <c:v>107</c:v>
                </c:pt>
                <c:pt idx="4">
                  <c:v>107</c:v>
                </c:pt>
                <c:pt idx="5">
                  <c:v>107</c:v>
                </c:pt>
                <c:pt idx="6">
                  <c:v>106</c:v>
                </c:pt>
                <c:pt idx="7">
                  <c:v>107</c:v>
                </c:pt>
                <c:pt idx="8">
                  <c:v>107</c:v>
                </c:pt>
                <c:pt idx="9">
                  <c:v>107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92F-42AB-B3C7-9E049ED166F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2088464"/>
        <c:axId val="292088856"/>
      </c:lineChart>
      <c:catAx>
        <c:axId val="29208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>
                <a:latin typeface="PT Astra Serif"/>
                <a:cs typeface="Arial" pitchFamily="34" charset="0"/>
              </a:defRPr>
            </a:pPr>
            <a:endParaRPr lang="ru-RU"/>
          </a:p>
        </c:txPr>
        <c:crossAx val="292088856"/>
        <c:crosses val="autoZero"/>
        <c:auto val="1"/>
        <c:lblAlgn val="ctr"/>
        <c:lblOffset val="100"/>
        <c:noMultiLvlLbl val="0"/>
      </c:catAx>
      <c:valAx>
        <c:axId val="292088856"/>
        <c:scaling>
          <c:orientation val="minMax"/>
        </c:scaling>
        <c:delete val="1"/>
        <c:axPos val="l"/>
        <c:majorGridlines/>
        <c:numFmt formatCode="0%" sourceLinked="1"/>
        <c:majorTickMark val="none"/>
        <c:minorTickMark val="none"/>
        <c:tickLblPos val="nextTo"/>
        <c:crossAx val="292088464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>
              <a:latin typeface="PT Astra Serif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879414450292505E-2"/>
          <c:y val="4.3116548314759445E-2"/>
          <c:w val="0.92169937117445655"/>
          <c:h val="0.678901365860288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dLbl>
              <c:idx val="0"/>
              <c:layout>
                <c:manualLayout>
                  <c:x val="5.9713506819094406E-3"/>
                  <c:y val="-1.0787578146235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16F-4101-A468-F2E4A46E2E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435539034296241E-2"/>
                  <c:y val="-1.0787578146235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6F-4101-A468-F2E4A46E2E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435539034296241E-2"/>
                  <c:y val="-1.0787578146235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16F-4101-A468-F2E4A46E2E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2.1</c:v>
                </c:pt>
                <c:pt idx="1">
                  <c:v>2.1</c:v>
                </c:pt>
                <c:pt idx="2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FD-407B-9E37-237F9D272B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16F-4101-A468-F2E4A46E2E2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16F-4101-A468-F2E4A46E2E2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16F-4101-A468-F2E4A46E2E27}"/>
              </c:ext>
            </c:extLst>
          </c:dPt>
          <c:dLbls>
            <c:dLbl>
              <c:idx val="0"/>
              <c:layout>
                <c:manualLayout>
                  <c:x val="1.0449863693341522E-2"/>
                  <c:y val="-5.3937890731176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6F-4101-A468-F2E4A46E2E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449863693341466E-2"/>
                  <c:y val="-2.6968945365588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16F-4101-A468-F2E4A46E2E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942701363818881E-2"/>
                  <c:y val="-2.6968945365588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16F-4101-A468-F2E4A46E2E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55.5</c:v>
                </c:pt>
                <c:pt idx="1">
                  <c:v>56.5</c:v>
                </c:pt>
                <c:pt idx="2">
                  <c:v>57.5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FD-407B-9E37-237F9D272B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3435539034296241E-2"/>
                  <c:y val="-2.6968945365588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16F-4101-A468-F2E4A46E2E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9570260228641601E-3"/>
                  <c:y val="-5.3937890731176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16F-4101-A468-F2E4A46E2E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91405204572832E-2"/>
                  <c:y val="-5.3937890731176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16F-4101-A468-F2E4A46E2E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34.6</c:v>
                </c:pt>
                <c:pt idx="1">
                  <c:v>27.2</c:v>
                </c:pt>
                <c:pt idx="2">
                  <c:v>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FD-407B-9E37-237F9D272B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5F6-4FA6-AFF7-6170B68567C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5F6-4FA6-AFF7-6170B68567CC}"/>
              </c:ext>
            </c:extLst>
          </c:dPt>
          <c:dLbls>
            <c:dLbl>
              <c:idx val="0"/>
              <c:layout>
                <c:manualLayout>
                  <c:x val="2.5378240398115121E-2"/>
                  <c:y val="5.3937890731176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F6-4FA6-AFF7-6170B68567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4498636933415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F6-4FA6-AFF7-6170B68567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449863693341522E-2"/>
                  <c:y val="-1.3484472682794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5F6-4FA6-AFF7-6170B68567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5.6</c:v>
                </c:pt>
                <c:pt idx="1">
                  <c:v>0.7</c:v>
                </c:pt>
                <c:pt idx="2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5F6-4FA6-AFF7-6170B68567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292091992"/>
        <c:axId val="292092384"/>
        <c:axId val="0"/>
      </c:bar3DChart>
      <c:catAx>
        <c:axId val="29209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PT Astra Serif"/>
                <a:cs typeface="Arial" pitchFamily="34" charset="0"/>
              </a:defRPr>
            </a:pPr>
            <a:endParaRPr lang="ru-RU"/>
          </a:p>
        </c:txPr>
        <c:crossAx val="292092384"/>
        <c:crosses val="autoZero"/>
        <c:auto val="1"/>
        <c:lblAlgn val="ctr"/>
        <c:lblOffset val="100"/>
        <c:noMultiLvlLbl val="0"/>
      </c:catAx>
      <c:valAx>
        <c:axId val="292092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PT Astra Serif"/>
                <a:cs typeface="Arial" pitchFamily="34" charset="0"/>
              </a:defRPr>
            </a:pPr>
            <a:endParaRPr lang="ru-RU"/>
          </a:p>
        </c:txPr>
        <c:crossAx val="292091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056795538131539E-2"/>
          <c:y val="0.84580983283500955"/>
          <c:w val="0.89999997649074537"/>
          <c:h val="6.8324867491166077E-2"/>
        </c:manualLayout>
      </c:layout>
      <c:overlay val="0"/>
      <c:txPr>
        <a:bodyPr/>
        <a:lstStyle/>
        <a:p>
          <a:pPr>
            <a:defRPr sz="1600">
              <a:latin typeface="PT Astra Serif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9190325471082923"/>
          <c:y val="8.2515425237813814E-2"/>
        </c:manualLayout>
      </c:layout>
      <c:overlay val="0"/>
      <c:txPr>
        <a:bodyPr/>
        <a:lstStyle/>
        <a:p>
          <a:pPr>
            <a:defRPr>
              <a:latin typeface="PT Astra Serif" pitchFamily="18" charset="-52"/>
              <a:ea typeface="PT Astra Serif" pitchFamily="18" charset="-52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66548161315406"/>
          <c:y val="0.10681222068073998"/>
          <c:w val="0.58662684822459343"/>
          <c:h val="0.759315700919116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52-4DC1-9758-6178A572849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52-4DC1-9758-6178A572849D}"/>
              </c:ext>
            </c:extLst>
          </c:dPt>
          <c:dLbls>
            <c:dLbl>
              <c:idx val="0"/>
              <c:layout>
                <c:manualLayout>
                  <c:x val="-0.13171196557870382"/>
                  <c:y val="6.452739880526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52-4DC1-9758-6178A57284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592539234771017"/>
                  <c:y val="-0.18336377611964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852-4DC1-9758-6178A57284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</c:v>
                </c:pt>
                <c:pt idx="1">
                  <c:v>Безвозмездные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712</c:v>
                </c:pt>
                <c:pt idx="1">
                  <c:v>1376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52-4DC1-9758-6178A5728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0066212449824417E-2"/>
          <c:y val="4.1738756255947952E-2"/>
          <c:w val="0.26720310062167008"/>
          <c:h val="0.79736730641039888"/>
        </c:manualLayout>
      </c:layout>
      <c:overlay val="0"/>
      <c:txPr>
        <a:bodyPr/>
        <a:lstStyle/>
        <a:p>
          <a:pPr>
            <a:defRPr>
              <a:latin typeface="PT Astra Serif" pitchFamily="18" charset="-52"/>
              <a:ea typeface="PT Astra Serif" pitchFamily="18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67386021191799E-2"/>
          <c:y val="3.9249326607398251E-2"/>
          <c:w val="0.79514374939243704"/>
          <c:h val="0.86281549363085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бюджетной обеспеченности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 w="254000"/>
            </a:sp3d>
          </c:spPr>
          <c:invertIfNegative val="0"/>
          <c:dLbls>
            <c:dLbl>
              <c:idx val="0"/>
              <c:layout>
                <c:manualLayout>
                  <c:x val="-7.4015397067544939E-3"/>
                  <c:y val="-2.5151239154023218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defRPr>
                    </a:pPr>
                    <a:r>
                      <a:rPr lang="en-US" sz="1600" smtClean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rPr>
                      <a:t>23,6</a:t>
                    </a:r>
                    <a:endParaRPr lang="en-US" sz="1600">
                      <a:latin typeface="PT Astra Serif" pitchFamily="18" charset="-52"/>
                      <a:ea typeface="PT Astra Serif" pitchFamily="18" charset="-52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BA2-458E-BD8D-4726118EC1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015397067544939E-3"/>
                  <c:y val="2.5151239154023218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defRPr>
                    </a:pPr>
                    <a:r>
                      <a:rPr lang="en-US" sz="1600" dirty="0" smtClean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rPr>
                      <a:t>24,3</a:t>
                    </a:r>
                    <a:endParaRPr lang="en-US" sz="1600" dirty="0">
                      <a:latin typeface="PT Astra Serif" pitchFamily="18" charset="-52"/>
                      <a:ea typeface="PT Astra Serif" pitchFamily="18" charset="-52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A2-458E-BD8D-4726118EC1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4015397067544939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defRPr>
                    </a:pPr>
                    <a:r>
                      <a:rPr lang="en-US" sz="1600" smtClean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rPr>
                      <a:t>25,3</a:t>
                    </a:r>
                    <a:endParaRPr lang="en-US">
                      <a:latin typeface="PT Astra Serif" pitchFamily="18" charset="-52"/>
                      <a:ea typeface="PT Astra Serif" pitchFamily="18" charset="-52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BA2-458E-BD8D-4726118EC1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842580090487611E-2"/>
                  <c:y val="2.5151239154023218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defRPr>
                    </a:pPr>
                    <a:r>
                      <a:rPr lang="en-US" sz="1600" smtClean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rPr>
                      <a:t>26,3</a:t>
                    </a:r>
                    <a:endParaRPr lang="en-US">
                      <a:latin typeface="PT Astra Serif" pitchFamily="18" charset="-52"/>
                      <a:ea typeface="PT Astra Serif" pitchFamily="18" charset="-52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BA2-458E-BD8D-4726118EC1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345679012345678E-2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BA2-458E-BD8D-4726118EC14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(Лист1!$B$2,Лист1!$B$3,Лист1!$B$4,Лист1!$B$5,Лист1!$B$6,Лист1!$B$7)</c:f>
              <c:numCache>
                <c:formatCode>General</c:formatCode>
                <c:ptCount val="6"/>
                <c:pt idx="0">
                  <c:v>23.1</c:v>
                </c:pt>
                <c:pt idx="1">
                  <c:v>23.6</c:v>
                </c:pt>
                <c:pt idx="2">
                  <c:v>24.5</c:v>
                </c:pt>
                <c:pt idx="3">
                  <c:v>25.6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9A-4105-85B7-567A9DD4E8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  на поддержку мер по обеспечению сбалансированности 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254000"/>
            </a:sp3d>
          </c:spPr>
          <c:invertIfNegative val="0"/>
          <c:dLbls>
            <c:dLbl>
              <c:idx val="0"/>
              <c:layout>
                <c:manualLayout>
                  <c:x val="4.6296296296296294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BA2-458E-BD8D-4726118EC1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BA2-458E-BD8D-4726118EC1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345679012345678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BA2-458E-BD8D-4726118EC1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75308641975308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BA2-458E-BD8D-4726118EC14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A0-4742-A492-2A1B3D266E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Дотация на стимулирование по улучшению качества управления муниципальными финансами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4145927120022215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BA2-458E-BD8D-4726118EC1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02469135802469E-2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BA2-458E-BD8D-4726118EC1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345679012345678E-2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BA2-458E-BD8D-4726118EC1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345679012345736E-2"/>
                  <c:y val="5.6120653217888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BA2-458E-BD8D-4726118EC14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345679012345678E-2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BA2-458E-BD8D-4726118EC14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345679012345678E-2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BA2-458E-BD8D-4726118EC14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716049382716049E-3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BA2-458E-BD8D-4726118EC14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A0-4742-A492-2A1B3D266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092776"/>
        <c:axId val="292090424"/>
      </c:barChart>
      <c:catAx>
        <c:axId val="292092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PT Astra Serif"/>
                <a:cs typeface="Arial" pitchFamily="34" charset="0"/>
              </a:defRPr>
            </a:pPr>
            <a:endParaRPr lang="ru-RU"/>
          </a:p>
        </c:txPr>
        <c:crossAx val="292090424"/>
        <c:crosses val="autoZero"/>
        <c:auto val="1"/>
        <c:lblAlgn val="ctr"/>
        <c:lblOffset val="100"/>
        <c:noMultiLvlLbl val="0"/>
      </c:catAx>
      <c:valAx>
        <c:axId val="292090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PT Astra Serif"/>
                <a:cs typeface="Arial" pitchFamily="34" charset="0"/>
              </a:defRPr>
            </a:pPr>
            <a:endParaRPr lang="ru-RU"/>
          </a:p>
        </c:txPr>
        <c:crossAx val="292092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60134537845527"/>
          <c:y val="4.2289729204331633E-2"/>
          <c:w val="0.30219524642752987"/>
          <c:h val="0.94019593178291561"/>
        </c:manualLayout>
      </c:layout>
      <c:overlay val="0"/>
      <c:txPr>
        <a:bodyPr/>
        <a:lstStyle/>
        <a:p>
          <a:pPr>
            <a:defRPr sz="1400">
              <a:latin typeface="PT Astra Serif" pitchFamily="18" charset="-52"/>
              <a:ea typeface="PT Astra Serif" pitchFamily="18" charset="-52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96424201168971E-2"/>
          <c:y val="4.4861391929187228E-2"/>
          <c:w val="0.57344486987543075"/>
          <c:h val="0.843173265004596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по улучшению качества управления муниципальными финансами</c:v>
                </c:pt>
              </c:strCache>
            </c:strRef>
          </c:tx>
          <c:spPr>
            <a:ln w="76200">
              <a:solidFill>
                <a:srgbClr val="FFCC00"/>
              </a:solidFill>
            </a:ln>
          </c:spPr>
          <c:marker>
            <c:spPr>
              <a:pattFill prst="horzBrick">
                <a:fgClr>
                  <a:srgbClr val="FFCC00"/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</c:spPr>
          </c:marker>
          <c:dLbls>
            <c:dLbl>
              <c:idx val="0"/>
              <c:layout>
                <c:manualLayout>
                  <c:x val="-3.4326432033880749E-2"/>
                  <c:y val="-5.7102764649202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D3-4062-80E8-367781082D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0.00</c:formatCode>
                <c:ptCount val="8"/>
                <c:pt idx="0" formatCode="General">
                  <c:v>0</c:v>
                </c:pt>
                <c:pt idx="1">
                  <c:v>250</c:v>
                </c:pt>
                <c:pt idx="2">
                  <c:v>250</c:v>
                </c:pt>
                <c:pt idx="3" formatCode="0.0">
                  <c:v>200</c:v>
                </c:pt>
                <c:pt idx="4" formatCode="0.0">
                  <c:v>200</c:v>
                </c:pt>
                <c:pt idx="5" formatCode="0.0">
                  <c:v>200</c:v>
                </c:pt>
                <c:pt idx="6" formatCode="0.0">
                  <c:v>200</c:v>
                </c:pt>
                <c:pt idx="7" formatCode="General">
                  <c:v>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B33-419D-854F-7ADDFFEFA07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6078032"/>
        <c:axId val="304149080"/>
      </c:lineChart>
      <c:catAx>
        <c:axId val="25607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PT Astra Serif"/>
                <a:cs typeface="Arial" pitchFamily="34" charset="0"/>
              </a:defRPr>
            </a:pPr>
            <a:endParaRPr lang="ru-RU"/>
          </a:p>
        </c:txPr>
        <c:crossAx val="304149080"/>
        <c:crosses val="autoZero"/>
        <c:auto val="1"/>
        <c:lblAlgn val="ctr"/>
        <c:lblOffset val="100"/>
        <c:noMultiLvlLbl val="0"/>
      </c:catAx>
      <c:valAx>
        <c:axId val="304149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PT Astra Serif"/>
                <a:cs typeface="Arial" pitchFamily="34" charset="0"/>
              </a:defRPr>
            </a:pPr>
            <a:endParaRPr lang="ru-RU"/>
          </a:p>
        </c:txPr>
        <c:crossAx val="256078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83910162114013"/>
          <c:y val="0.52697160803126319"/>
          <c:w val="0.31687853054784426"/>
          <c:h val="0.32206516049733502"/>
        </c:manualLayout>
      </c:layout>
      <c:overlay val="0"/>
      <c:txPr>
        <a:bodyPr/>
        <a:lstStyle/>
        <a:p>
          <a:pPr>
            <a:defRPr>
              <a:latin typeface="PT Astra Serif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92245066588898"/>
          <c:y val="3.0866359269839369E-2"/>
          <c:w val="0.43759538738213277"/>
          <c:h val="0.8571682976639446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1604938271604937E-2"/>
                  <c:y val="-1.122413064357795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Arial" pitchFamily="34" charset="0"/>
                        <a:cs typeface="Arial" pitchFamily="34" charset="0"/>
                      </a:rPr>
                      <a:t>32,3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B49-4EF6-AF13-FFDE10C3EA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51851851851851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Arial" pitchFamily="34" charset="0"/>
                        <a:cs typeface="Arial" pitchFamily="34" charset="0"/>
                      </a:rPr>
                      <a:t>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49-4EF6-AF13-FFDE10C3EA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148148148148147E-2"/>
                  <c:y val="-8.4180979826834635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Arial" pitchFamily="34" charset="0"/>
                        <a:cs typeface="Arial" pitchFamily="34" charset="0"/>
                      </a:rPr>
                      <a:t>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B49-4EF6-AF13-FFDE10C3EA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893100389975502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B49-4EF6-AF13-FFDE10C3EA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9144803119804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B49-4EF6-AF13-FFDE10C3EA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на 01.01.2016</c:v>
                </c:pt>
                <c:pt idx="1">
                  <c:v>на 01.01.2017</c:v>
                </c:pt>
                <c:pt idx="2">
                  <c:v>на 01.01.2018</c:v>
                </c:pt>
                <c:pt idx="3">
                  <c:v>на 01.01.2019</c:v>
                </c:pt>
                <c:pt idx="4">
                  <c:v>на 01.01.2020</c:v>
                </c:pt>
                <c:pt idx="5">
                  <c:v>на 01.01.2021</c:v>
                </c:pt>
                <c:pt idx="6">
                  <c:v>на 01.01.2022</c:v>
                </c:pt>
                <c:pt idx="7">
                  <c:v>на 01.01.2023</c:v>
                </c:pt>
                <c:pt idx="8">
                  <c:v>на 01.01.2024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32.299999999999997</c:v>
                </c:pt>
                <c:pt idx="1">
                  <c:v>6.7</c:v>
                </c:pt>
                <c:pt idx="2">
                  <c:v>3.4</c:v>
                </c:pt>
                <c:pt idx="3" formatCode="#,##0">
                  <c:v>0</c:v>
                </c:pt>
                <c:pt idx="4" formatCode="#,##0">
                  <c:v>0</c:v>
                </c:pt>
                <c:pt idx="5">
                  <c:v>63.6</c:v>
                </c:pt>
                <c:pt idx="6">
                  <c:v>75.2</c:v>
                </c:pt>
                <c:pt idx="7">
                  <c:v>72.5</c:v>
                </c:pt>
                <c:pt idx="8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7A-4BF1-97F5-F004C5CA04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04148688"/>
        <c:axId val="304154176"/>
        <c:axId val="0"/>
      </c:bar3DChart>
      <c:catAx>
        <c:axId val="3041486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PT Astra Serif"/>
                <a:cs typeface="Arial" pitchFamily="34" charset="0"/>
              </a:defRPr>
            </a:pPr>
            <a:endParaRPr lang="ru-RU"/>
          </a:p>
        </c:txPr>
        <c:crossAx val="304154176"/>
        <c:crosses val="autoZero"/>
        <c:auto val="1"/>
        <c:lblAlgn val="ctr"/>
        <c:lblOffset val="100"/>
        <c:tickMarkSkip val="2"/>
        <c:noMultiLvlLbl val="0"/>
      </c:catAx>
      <c:valAx>
        <c:axId val="304154176"/>
        <c:scaling>
          <c:orientation val="minMax"/>
          <c:max val="90"/>
          <c:min val="10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PT Astra Serif"/>
                <a:cs typeface="Arial" pitchFamily="34" charset="0"/>
              </a:defRPr>
            </a:pPr>
            <a:endParaRPr lang="ru-RU"/>
          </a:p>
        </c:txPr>
        <c:crossAx val="304148688"/>
        <c:crosses val="autoZero"/>
        <c:crossBetween val="between"/>
        <c:minorUnit val="10"/>
      </c:valAx>
    </c:plotArea>
    <c:legend>
      <c:legendPos val="r"/>
      <c:layout/>
      <c:overlay val="0"/>
      <c:txPr>
        <a:bodyPr/>
        <a:lstStyle/>
        <a:p>
          <a:pPr>
            <a:defRPr>
              <a:latin typeface="PT Astra Serif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55769307596115E-2"/>
          <c:y val="5.6708304812010141E-2"/>
          <c:w val="0.90282855027285835"/>
          <c:h val="0.759154896767742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736</c:v>
                </c:pt>
                <c:pt idx="1">
                  <c:v>715</c:v>
                </c:pt>
                <c:pt idx="2">
                  <c:v>712</c:v>
                </c:pt>
                <c:pt idx="3">
                  <c:v>744</c:v>
                </c:pt>
                <c:pt idx="4">
                  <c:v>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FA-4494-ACE0-6F42B697E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3642200"/>
        <c:axId val="293642584"/>
        <c:axId val="0"/>
      </c:bar3DChart>
      <c:catAx>
        <c:axId val="29364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PT Astra Serif"/>
              </a:defRPr>
            </a:pPr>
            <a:endParaRPr lang="ru-RU"/>
          </a:p>
        </c:txPr>
        <c:crossAx val="293642584"/>
        <c:crosses val="autoZero"/>
        <c:auto val="1"/>
        <c:lblAlgn val="ctr"/>
        <c:lblOffset val="100"/>
        <c:noMultiLvlLbl val="0"/>
      </c:catAx>
      <c:valAx>
        <c:axId val="29364258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PT Astra Serif"/>
              </a:defRPr>
            </a:pPr>
            <a:endParaRPr lang="ru-RU"/>
          </a:p>
        </c:txPr>
        <c:crossAx val="293642200"/>
        <c:crosses val="autoZero"/>
        <c:crossBetween val="between"/>
        <c:majorUnit val="2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93719602612534E-2"/>
          <c:y val="9.3425082004914242E-2"/>
          <c:w val="0.90145111548556434"/>
          <c:h val="0.8266236569551868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dPt>
            <c:idx val="0"/>
            <c:marker>
              <c:spPr>
                <a:solidFill>
                  <a:schemeClr val="accent1"/>
                </a:solidFill>
                <a:ln w="50800">
                  <a:solidFill>
                    <a:srgbClr val="FF0000"/>
                  </a:solidFill>
                  <a:round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31B-4DF3-B8D6-34622A80CC94}"/>
              </c:ext>
            </c:extLst>
          </c:dPt>
          <c:dPt>
            <c:idx val="1"/>
            <c:marker>
              <c:spPr>
                <a:solidFill>
                  <a:schemeClr val="accent1"/>
                </a:solidFill>
                <a:ln w="50800">
                  <a:solidFill>
                    <a:srgbClr val="FF0000"/>
                  </a:solidFill>
                  <a:round/>
                </a:ln>
                <a:effectLst/>
              </c:spPr>
            </c:marker>
            <c:bubble3D val="0"/>
            <c:spPr>
              <a:ln w="47625" cap="rnd">
                <a:solidFill>
                  <a:srgbClr val="FF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31B-4DF3-B8D6-34622A80CC94}"/>
              </c:ext>
            </c:extLst>
          </c:dPt>
          <c:dPt>
            <c:idx val="2"/>
            <c:marker>
              <c:spPr>
                <a:solidFill>
                  <a:schemeClr val="accent1"/>
                </a:solidFill>
                <a:ln w="50800">
                  <a:solidFill>
                    <a:srgbClr val="FF0000"/>
                  </a:solidFill>
                  <a:round/>
                </a:ln>
                <a:effectLst/>
              </c:spPr>
            </c:marker>
            <c:bubble3D val="0"/>
            <c:spPr>
              <a:ln w="47625" cap="rnd">
                <a:solidFill>
                  <a:srgbClr val="FF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31B-4DF3-B8D6-34622A80CC94}"/>
              </c:ext>
            </c:extLst>
          </c:dPt>
          <c:dPt>
            <c:idx val="3"/>
            <c:marker>
              <c:spPr>
                <a:solidFill>
                  <a:schemeClr val="accent1"/>
                </a:solidFill>
                <a:ln w="50800">
                  <a:solidFill>
                    <a:srgbClr val="FF0000"/>
                  </a:solidFill>
                  <a:round/>
                </a:ln>
                <a:effectLst/>
              </c:spPr>
            </c:marker>
            <c:bubble3D val="0"/>
            <c:spPr>
              <a:ln w="47625" cap="rnd">
                <a:solidFill>
                  <a:srgbClr val="FF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31B-4DF3-B8D6-34622A80CC94}"/>
              </c:ext>
            </c:extLst>
          </c:dPt>
          <c:dPt>
            <c:idx val="4"/>
            <c:marker>
              <c:spPr>
                <a:solidFill>
                  <a:schemeClr val="accent1"/>
                </a:solidFill>
                <a:ln w="50800">
                  <a:solidFill>
                    <a:srgbClr val="FF0000"/>
                  </a:solidFill>
                  <a:round/>
                </a:ln>
                <a:effectLst/>
              </c:spPr>
            </c:marker>
            <c:bubble3D val="0"/>
            <c:spPr>
              <a:ln w="47625" cap="rnd">
                <a:solidFill>
                  <a:srgbClr val="FF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31B-4DF3-B8D6-34622A80CC94}"/>
              </c:ext>
            </c:extLst>
          </c:dPt>
          <c:dLbls>
            <c:dLbl>
              <c:idx val="1"/>
              <c:layout>
                <c:manualLayout>
                  <c:x val="-5.5790270528254644E-2"/>
                  <c:y val="5.7423571637638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31B-4DF3-B8D6-34622A80CC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1987445842909226E-2"/>
                  <c:y val="-6.5080349292062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31B-4DF3-B8D6-34622A80CC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996861460727306E-2"/>
                  <c:y val="7.65647621835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31B-4DF3-B8D6-34622A80CC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658838740469103E-2"/>
                  <c:y val="-6.8908285965166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31B-4DF3-B8D6-34622A80CC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PT Astra Serif" pitchFamily="18" charset="-52"/>
                    <a:ea typeface="PT Astra Serif" pitchFamily="18" charset="-52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736</c:v>
                </c:pt>
                <c:pt idx="1">
                  <c:v>715</c:v>
                </c:pt>
                <c:pt idx="2">
                  <c:v>712</c:v>
                </c:pt>
                <c:pt idx="3">
                  <c:v>744</c:v>
                </c:pt>
                <c:pt idx="4">
                  <c:v>778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474C-4CF2-BB04-0F6835EB2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620704"/>
        <c:axId val="293621088"/>
      </c:lineChart>
      <c:catAx>
        <c:axId val="293620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  <a:cs typeface="+mn-cs"/>
              </a:defRPr>
            </a:pPr>
            <a:endParaRPr lang="ru-RU"/>
          </a:p>
        </c:txPr>
        <c:crossAx val="293621088"/>
        <c:crosses val="autoZero"/>
        <c:auto val="1"/>
        <c:lblAlgn val="ctr"/>
        <c:lblOffset val="100"/>
        <c:noMultiLvlLbl val="0"/>
      </c:catAx>
      <c:valAx>
        <c:axId val="293621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Astra Serif" pitchFamily="18" charset="-52"/>
                <a:ea typeface="PT Astra Serif" pitchFamily="18" charset="-52"/>
                <a:cs typeface="+mn-cs"/>
              </a:defRPr>
            </a:pPr>
            <a:endParaRPr lang="ru-RU"/>
          </a:p>
        </c:txPr>
        <c:crossAx val="29362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25834233077252E-2"/>
          <c:y val="0.11657239372758904"/>
          <c:w val="0.89334783309603571"/>
          <c:h val="0.7382058643653166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91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42E-4DDA-A593-03775D7C181A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91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2E-4DDA-A593-03775D7C181A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91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42E-4DDA-A593-03775D7C181A}"/>
              </c:ext>
            </c:extLst>
          </c:dPt>
          <c:dLbls>
            <c:dLbl>
              <c:idx val="0"/>
              <c:layout>
                <c:manualLayout>
                  <c:x val="-0.13117283950617273"/>
                  <c:y val="2.806032660894488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Arial" pitchFamily="34" charset="0"/>
                        <a:cs typeface="Arial" pitchFamily="34" charset="0"/>
                      </a:rPr>
                      <a:t>662,0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42E-4DDA-A593-03775D7C18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265432098765432"/>
                  <c:y val="5.1443337838570405E-1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Arial" pitchFamily="34" charset="0"/>
                        <a:cs typeface="Arial" pitchFamily="34" charset="0"/>
                      </a:rPr>
                      <a:t>695,0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2E-4DDA-A593-03775D7C18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962962962962962"/>
                  <c:y val="-8.4180979826834635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Arial" pitchFamily="34" charset="0"/>
                        <a:cs typeface="Arial" pitchFamily="34" charset="0"/>
                      </a:rPr>
                      <a:t>729,0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42E-4DDA-A593-03775D7C18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662</c:v>
                </c:pt>
                <c:pt idx="1">
                  <c:v>695</c:v>
                </c:pt>
                <c:pt idx="2">
                  <c:v>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42E-4DDA-A593-03775D7C18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gradFill>
              <a:gsLst>
                <a:gs pos="0">
                  <a:srgbClr val="FFD009"/>
                </a:gs>
                <a:gs pos="91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dLbl>
              <c:idx val="0"/>
              <c:layout>
                <c:manualLayout>
                  <c:x val="-4.9044058777549436E-2"/>
                  <c:y val="-9.7245636153148844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Arial" pitchFamily="34" charset="0"/>
                        <a:cs typeface="Arial" pitchFamily="34" charset="0"/>
                      </a:rPr>
                      <a:t>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42E-4DDA-A593-03775D7C18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715432109636449E-2"/>
                  <c:y val="-2.5560767000123979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Arial" pitchFamily="34" charset="0"/>
                        <a:cs typeface="Arial" pitchFamily="34" charset="0"/>
                      </a:rPr>
                      <a:t>49,0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2E-4DDA-A593-03775D7C18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31775162010351E-2"/>
                  <c:y val="1.483651574945778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Arial" pitchFamily="34" charset="0"/>
                        <a:cs typeface="Arial" pitchFamily="34" charset="0"/>
                      </a:rPr>
                      <a:t>49,0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42E-4DDA-A593-03775D7C18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PT Astra Serif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49</c:v>
                </c:pt>
                <c:pt idx="2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42E-4DDA-A593-03775D7C1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56081168"/>
        <c:axId val="256078424"/>
        <c:axId val="0"/>
      </c:bar3DChart>
      <c:catAx>
        <c:axId val="25608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PT Astra Serif"/>
                <a:cs typeface="Arial" pitchFamily="34" charset="0"/>
              </a:defRPr>
            </a:pPr>
            <a:endParaRPr lang="ru-RU"/>
          </a:p>
        </c:txPr>
        <c:crossAx val="256078424"/>
        <c:crosses val="autoZero"/>
        <c:auto val="1"/>
        <c:lblAlgn val="ctr"/>
        <c:lblOffset val="100"/>
        <c:noMultiLvlLbl val="0"/>
      </c:catAx>
      <c:valAx>
        <c:axId val="25607842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>
                <a:latin typeface="PT Astra Serif"/>
                <a:cs typeface="Arial" pitchFamily="34" charset="0"/>
              </a:defRPr>
            </a:pPr>
            <a:endParaRPr lang="ru-RU"/>
          </a:p>
        </c:txPr>
        <c:crossAx val="2560811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888086905803443"/>
          <c:y val="3.0672920400148775E-2"/>
          <c:w val="0.52686777000097207"/>
          <c:h val="7.7118846698192953E-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/>
                <a:ea typeface="+mn-ea"/>
                <a:cs typeface="Arial" pitchFamily="34" charset="0"/>
              </a:defRPr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/>
                <a:cs typeface="Arial" pitchFamily="34" charset="0"/>
              </a:rPr>
              <a:t>2021 год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72829045564985528"/>
          <c:y val="1.891118704528325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755900995985431"/>
          <c:w val="1"/>
          <c:h val="0.784251290042618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508-4E64-B999-F2AF23EC1CA6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508-4E64-B999-F2AF23EC1CA6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508-4E64-B999-F2AF23EC1CA6}"/>
              </c:ext>
            </c:extLst>
          </c:dPt>
          <c:dPt>
            <c:idx val="3"/>
            <c:bubble3D val="0"/>
            <c:spPr>
              <a:pattFill prst="solidDmnd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08-4E64-B999-F2AF23EC1CA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08-4E64-B999-F2AF23EC1CA6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508-4E64-B999-F2AF23EC1C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508-4E64-B999-F2AF23EC1CA6}"/>
              </c:ext>
            </c:extLst>
          </c:dPt>
          <c:dPt>
            <c:idx val="7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508-4E64-B999-F2AF23EC1CA6}"/>
              </c:ext>
            </c:extLst>
          </c:dPt>
          <c:dPt>
            <c:idx val="8"/>
            <c:bubble3D val="0"/>
            <c:spPr>
              <a:solidFill>
                <a:srgbClr val="FF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BE7-43C1-A682-2159892C298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BE7-43C1-A682-2159892C2984}"/>
              </c:ext>
            </c:extLst>
          </c:dPt>
          <c:dLbls>
            <c:dLbl>
              <c:idx val="0"/>
              <c:layout>
                <c:manualLayout>
                  <c:x val="-0.13655032481771032"/>
                  <c:y val="7.541972198356898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338,3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508-4E64-B999-F2AF23EC1C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/>
                        <a:ea typeface="+mn-ea"/>
                        <a:cs typeface="Arial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65,6</a:t>
                    </a:r>
                    <a:endParaRPr lang="en-US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508-4E64-B999-F2AF23EC1CA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.11986679842590586"/>
                  <c:y val="-0.2200649177266807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123,8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508-4E64-B999-F2AF23EC1C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119,6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508-4E64-B999-F2AF23EC1C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82217180547191E-3"/>
                  <c:y val="4.7552055641528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14,6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508-4E64-B999-F2AF23EC1C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168969529701378E-2"/>
                  <c:y val="2.6484849344443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37,4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508-4E64-B999-F2AF23EC1C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5198515954367642E-2"/>
                  <c:y val="5.454978085272176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2,2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508-4E64-B999-F2AF23EC1C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2574012244253561E-2"/>
                  <c:y val="0.173432044095543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0,9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508-4E64-B999-F2AF23EC1C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189423397400289E-2"/>
                  <c:y val="1.315099978955027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8,3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BE7-43C1-A682-2159892C29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9.3717168503016576E-2"/>
                  <c:y val="-4.31446055543380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1,6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BE7-43C1-A682-2159892C2984}"/>
                </c:ext>
                <c:ext xmlns:c15="http://schemas.microsoft.com/office/drawing/2012/chart" uri="{CE6537A1-D6FC-4f65-9D91-7224C49458BB}">
                  <c15:layout>
                    <c:manualLayout>
                      <c:w val="7.2941019838375434E-2"/>
                      <c:h val="9.26878995426934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T Astra Serif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совокупный доход</c:v>
                </c:pt>
                <c:pt idx="3">
                  <c:v>Налог на имущество организаций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</c:v>
                </c:pt>
                <c:pt idx="8">
                  <c:v>Доходы от продажи активов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338.3</c:v>
                </c:pt>
                <c:pt idx="1">
                  <c:v>65.599999999999994</c:v>
                </c:pt>
                <c:pt idx="2">
                  <c:v>123.8</c:v>
                </c:pt>
                <c:pt idx="3">
                  <c:v>119.6</c:v>
                </c:pt>
                <c:pt idx="4">
                  <c:v>14.6</c:v>
                </c:pt>
                <c:pt idx="5">
                  <c:v>37.4</c:v>
                </c:pt>
                <c:pt idx="6">
                  <c:v>2.2000000000000002</c:v>
                </c:pt>
                <c:pt idx="7">
                  <c:v>0.9</c:v>
                </c:pt>
                <c:pt idx="8">
                  <c:v>8.3000000000000007</c:v>
                </c:pt>
                <c:pt idx="9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08-4E64-B999-F2AF23EC1CA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/>
                <a:ea typeface="+mn-ea"/>
                <a:cs typeface="Arial" pitchFamily="34" charset="0"/>
              </a:defRPr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/>
                <a:cs typeface="Arial" pitchFamily="34" charset="0"/>
              </a:rPr>
              <a:t>2022 год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76824223244237533"/>
          <c:y val="2.717571329079205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885679071224771"/>
          <c:w val="1"/>
          <c:h val="0.79305491242128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7C-4812-9CBF-C95365165F1B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7C-4812-9CBF-C95365165F1B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7C-4812-9CBF-C95365165F1B}"/>
              </c:ext>
            </c:extLst>
          </c:dPt>
          <c:dPt>
            <c:idx val="3"/>
            <c:bubble3D val="0"/>
            <c:spPr>
              <a:pattFill prst="solidDmnd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7C-4812-9CBF-C95365165F1B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7C-4812-9CBF-C95365165F1B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57C-4812-9CBF-C95365165F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57C-4812-9CBF-C95365165F1B}"/>
              </c:ext>
            </c:extLst>
          </c:dPt>
          <c:dPt>
            <c:idx val="7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57C-4812-9CBF-C95365165F1B}"/>
              </c:ext>
            </c:extLst>
          </c:dPt>
          <c:dPt>
            <c:idx val="8"/>
            <c:bubble3D val="0"/>
            <c:spPr>
              <a:solidFill>
                <a:srgbClr val="FF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715-44C9-802C-10E7599E6A2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715-44C9-802C-10E7599E6A2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356,7</a:t>
                    </a:r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7C-4812-9CBF-C95365165F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78,4</a:t>
                    </a:r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7C-4812-9CBF-C95365165F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638272160793051"/>
                  <c:y val="-0.2085354858865301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122,1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57C-4812-9CBF-C95365165F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122,1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57C-4812-9CBF-C95365165F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159155805300329E-2"/>
                  <c:y val="1.935956929915534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15,4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57C-4812-9CBF-C95365165F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3769230319438194E-2"/>
                  <c:y val="5.137825126213093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37,5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57C-4812-9CBF-C95365165F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0177295973769244E-2"/>
                  <c:y val="-1.53142569122033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2,2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57C-4812-9CBF-C95365165F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0273681467257515E-2"/>
                  <c:y val="2.657132228829526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0,9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57C-4812-9CBF-C95365165F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0870137236213515"/>
                  <c:y val="9.75339409441124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/>
                        <a:ea typeface="+mn-ea"/>
                        <a:cs typeface="Arial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7,5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715-44C9-802C-10E7599E6A2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9"/>
              <c:layout>
                <c:manualLayout>
                  <c:x val="1.8698458455883013E-2"/>
                  <c:y val="0.244247478947841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/>
                        <a:ea typeface="+mn-ea"/>
                        <a:cs typeface="Arial" pitchFamily="34" charset="0"/>
                      </a:defRPr>
                    </a:pPr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1,2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715-44C9-802C-10E7599E6A2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T Astra Serif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</c:v>
                </c:pt>
                <c:pt idx="8">
                  <c:v>Доходы от продажи активов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356.7</c:v>
                </c:pt>
                <c:pt idx="1">
                  <c:v>78.400000000000006</c:v>
                </c:pt>
                <c:pt idx="2">
                  <c:v>122.1</c:v>
                </c:pt>
                <c:pt idx="3">
                  <c:v>122.1</c:v>
                </c:pt>
                <c:pt idx="4">
                  <c:v>15.4</c:v>
                </c:pt>
                <c:pt idx="5">
                  <c:v>37.5</c:v>
                </c:pt>
                <c:pt idx="6">
                  <c:v>2.2000000000000002</c:v>
                </c:pt>
                <c:pt idx="7">
                  <c:v>0.9</c:v>
                </c:pt>
                <c:pt idx="8">
                  <c:v>7.5</c:v>
                </c:pt>
                <c:pt idx="9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57C-4812-9CBF-C95365165F1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/>
                <a:ea typeface="+mn-ea"/>
                <a:cs typeface="Arial" pitchFamily="34" charset="0"/>
              </a:defRPr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/>
                <a:cs typeface="Arial" pitchFamily="34" charset="0"/>
              </a:rPr>
              <a:t>2023 год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5058122843774491"/>
          <c:y val="7.147410450329366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058421850068189E-2"/>
          <c:y val="0.13710365700392574"/>
          <c:w val="0.92076162229961567"/>
          <c:h val="0.72490522729453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43-4518-A4A0-542661AFC923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43-4518-A4A0-542661AFC923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43-4518-A4A0-542661AFC923}"/>
              </c:ext>
            </c:extLst>
          </c:dPt>
          <c:dPt>
            <c:idx val="3"/>
            <c:bubble3D val="0"/>
            <c:spPr>
              <a:pattFill prst="solidDmnd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43-4518-A4A0-542661AFC923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43-4518-A4A0-542661AFC923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43-4518-A4A0-542661AFC92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043-4518-A4A0-542661AFC923}"/>
              </c:ext>
            </c:extLst>
          </c:dPt>
          <c:dPt>
            <c:idx val="7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043-4518-A4A0-542661AFC923}"/>
              </c:ext>
            </c:extLst>
          </c:dPt>
          <c:dPt>
            <c:idx val="8"/>
            <c:bubble3D val="0"/>
            <c:spPr>
              <a:solidFill>
                <a:srgbClr val="FF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B61-4393-B287-FDDB4C1C9F6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B61-4393-B287-FDDB4C1C9F6F}"/>
              </c:ext>
            </c:extLst>
          </c:dPt>
          <c:dLbls>
            <c:dLbl>
              <c:idx val="0"/>
              <c:layout>
                <c:manualLayout>
                  <c:x val="-0.12930185695953267"/>
                  <c:y val="3.3933084414545752E-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378,5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43-4518-A4A0-542661AFC9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79,8</a:t>
                    </a:r>
                    <a:endParaRPr lang="en-US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43-4518-A4A0-542661AFC9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907062661314603E-2"/>
                  <c:y val="-0.18853855803814215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130,3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043-4518-A4A0-542661AFC9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194742452126897E-2"/>
                  <c:y val="3.39602194567964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124,0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043-4518-A4A0-542661AFC9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7238874655595094E-2"/>
                  <c:y val="0.134807619471983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16,2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043-4518-A4A0-542661AFC9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963254485411444E-2"/>
                  <c:y val="3.98142477823529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/>
                        <a:ea typeface="+mn-ea"/>
                        <a:cs typeface="Arial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37,4</a:t>
                    </a:r>
                    <a:endParaRPr lang="en-US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043-4518-A4A0-542661AFC92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1.4211547782793063E-2"/>
                  <c:y val="7.0812592638758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2,2</a:t>
                    </a:r>
                  </a:p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043-4518-A4A0-542661AFC9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2426434521288802E-2"/>
                  <c:y val="0.188938546656269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/>
                        <a:ea typeface="+mn-ea"/>
                        <a:cs typeface="Arial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0,9</a:t>
                    </a:r>
                    <a:endParaRPr lang="en-US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043-4518-A4A0-542661AFC92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8"/>
              <c:layout>
                <c:manualLayout>
                  <c:x val="6.9779734405125096E-2"/>
                  <c:y val="1.66143463734381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7,5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6B61-4393-B287-FDDB4C1C9F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2415101018043392E-3"/>
                  <c:y val="0.1235899149678808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6B61-4393-B287-FDDB4C1C9F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T Astra Serif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совокупный доход</c:v>
                </c:pt>
                <c:pt idx="3">
                  <c:v>Налог на имущество 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</c:v>
                </c:pt>
                <c:pt idx="8">
                  <c:v>Доходы от продажи активов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378.5</c:v>
                </c:pt>
                <c:pt idx="1">
                  <c:v>79.8</c:v>
                </c:pt>
                <c:pt idx="2">
                  <c:v>130.30000000000001</c:v>
                </c:pt>
                <c:pt idx="3">
                  <c:v>124</c:v>
                </c:pt>
                <c:pt idx="4">
                  <c:v>16.2</c:v>
                </c:pt>
                <c:pt idx="5">
                  <c:v>37.4</c:v>
                </c:pt>
                <c:pt idx="6">
                  <c:v>2.2000000000000002</c:v>
                </c:pt>
                <c:pt idx="7">
                  <c:v>0.9</c:v>
                </c:pt>
                <c:pt idx="8">
                  <c:v>7.5</c:v>
                </c:pt>
                <c:pt idx="9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043-4518-A4A0-542661AFC92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981534991687256"/>
          <c:y val="2.9322342282128403E-3"/>
          <c:w val="0.29125242229722753"/>
          <c:h val="0.92003802309606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PT Astra Serif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0.864</cdr:x>
      <cdr:y>0.22505</cdr:y>
    </cdr:from>
    <cdr:to>
      <cdr:x>0.899</cdr:x>
      <cdr:y>0.36998</cdr:y>
    </cdr:to>
    <cdr:sp macro="" textlink="">
      <cdr:nvSpPr>
        <cdr:cNvPr id="2" name="Левая фигурная скобка 1"/>
        <cdr:cNvSpPr/>
      </cdr:nvSpPr>
      <cdr:spPr>
        <a:xfrm xmlns:a="http://schemas.openxmlformats.org/drawingml/2006/main" rot="10800000">
          <a:off x="7653407" y="1118151"/>
          <a:ext cx="310033" cy="720092"/>
        </a:xfrm>
        <a:prstGeom xmlns:a="http://schemas.openxmlformats.org/drawingml/2006/main" prst="leftBrace">
          <a:avLst/>
        </a:prstGeom>
        <a:ln xmlns:a="http://schemas.openxmlformats.org/drawingml/2006/main" w="28575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0.88889</cdr:x>
      <cdr:y>0.23188</cdr:y>
    </cdr:from>
    <cdr:to>
      <cdr:x>0.94313</cdr:x>
      <cdr:y>0.34783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73855" y="1152108"/>
          <a:ext cx="480469" cy="576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0.86304</cdr:x>
      <cdr:y>0.44928</cdr:y>
    </cdr:from>
    <cdr:to>
      <cdr:x>0.89135</cdr:x>
      <cdr:y>0.6087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7644882" y="2232248"/>
          <a:ext cx="250772" cy="792087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0.88111</cdr:x>
      <cdr:y>0.48592</cdr:y>
    </cdr:from>
    <cdr:to>
      <cdr:x>0.95479</cdr:x>
      <cdr:y>0.55839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804965" y="2414295"/>
          <a:ext cx="652663" cy="360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PT Astra Serif"/>
              <a:cs typeface="Arial" pitchFamily="34" charset="0"/>
            </a:rPr>
            <a:t>744,0</a:t>
          </a:r>
          <a:endParaRPr lang="ru-RU" sz="1800" b="1" dirty="0">
            <a:solidFill>
              <a:schemeClr val="tx2">
                <a:lumMod val="50000"/>
              </a:schemeClr>
            </a:solidFill>
            <a:latin typeface="PT Astra Serif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0.86181</cdr:x>
      <cdr:y>0.65217</cdr:y>
    </cdr:from>
    <cdr:to>
      <cdr:x>0.88619</cdr:x>
      <cdr:y>0.81159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7633940" y="3240360"/>
          <a:ext cx="215960" cy="792086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0.87977</cdr:x>
      <cdr:y>0.68773</cdr:y>
    </cdr:from>
    <cdr:to>
      <cdr:x>0.95168</cdr:x>
      <cdr:y>0.78918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793070" y="3417027"/>
          <a:ext cx="636985" cy="504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PT Astra Serif"/>
              <a:cs typeface="Arial" pitchFamily="34" charset="0"/>
            </a:rPr>
            <a:t>712,0</a:t>
          </a:r>
          <a:endParaRPr lang="ru-RU" sz="1100" b="1" dirty="0">
            <a:solidFill>
              <a:schemeClr val="tx2">
                <a:lumMod val="50000"/>
              </a:schemeClr>
            </a:solidFill>
            <a:latin typeface="PT Astra Serif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0.51316</cdr:x>
      <cdr:y>0.34969</cdr:y>
    </cdr:from>
    <cdr:to>
      <cdr:x>0.62433</cdr:x>
      <cdr:y>0.45528</cdr:y>
    </cdr:to>
    <cdr:sp macro="" textlink="">
      <cdr:nvSpPr>
        <cdr:cNvPr id="3" name="Выгнутая влево стрелка 2"/>
        <cdr:cNvSpPr/>
      </cdr:nvSpPr>
      <cdr:spPr>
        <a:xfrm xmlns:a="http://schemas.openxmlformats.org/drawingml/2006/main" rot="14002033">
          <a:off x="4563540" y="1270629"/>
          <a:ext cx="456199" cy="936600"/>
        </a:xfrm>
        <a:prstGeom xmlns:a="http://schemas.openxmlformats.org/drawingml/2006/main" prst="curvedRightArrow">
          <a:avLst/>
        </a:prstGeom>
        <a:gradFill xmlns:a="http://schemas.openxmlformats.org/drawingml/2006/main">
          <a:gsLst>
            <a:gs pos="0">
              <a:srgbClr val="FF0000"/>
            </a:gs>
            <a:gs pos="91000">
              <a:schemeClr val="accent1">
                <a:shade val="94000"/>
                <a:satMod val="135000"/>
              </a:schemeClr>
            </a:gs>
          </a:gsLst>
          <a:lin ang="16200000" scaled="0"/>
        </a:gra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0.67937</cdr:x>
      <cdr:y>0.27952</cdr:y>
    </cdr:from>
    <cdr:to>
      <cdr:x>0.79391</cdr:x>
      <cdr:y>0.39336</cdr:y>
    </cdr:to>
    <cdr:sp macro="" textlink="">
      <cdr:nvSpPr>
        <cdr:cNvPr id="4" name="Выгнутая вниз стрелка 3"/>
        <cdr:cNvSpPr/>
      </cdr:nvSpPr>
      <cdr:spPr>
        <a:xfrm xmlns:a="http://schemas.openxmlformats.org/drawingml/2006/main" rot="18964078">
          <a:off x="5723649" y="1207661"/>
          <a:ext cx="964992" cy="491843"/>
        </a:xfrm>
        <a:prstGeom xmlns:a="http://schemas.openxmlformats.org/drawingml/2006/main" prst="curvedUpArrow">
          <a:avLst/>
        </a:prstGeom>
        <a:gradFill xmlns:a="http://schemas.openxmlformats.org/drawingml/2006/main" flip="none" rotWithShape="1">
          <a:gsLst>
            <a:gs pos="42000">
              <a:srgbClr val="00B050"/>
            </a:gs>
            <a:gs pos="100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0.90107</cdr:x>
      <cdr:y>0.14348</cdr:y>
    </cdr:from>
    <cdr:to>
      <cdr:x>0.96193</cdr:x>
      <cdr:y>0.36745</cdr:y>
    </cdr:to>
    <cdr:sp macro="" textlink="">
      <cdr:nvSpPr>
        <cdr:cNvPr id="5" name="Выгнутая влево стрелка 4"/>
        <cdr:cNvSpPr/>
      </cdr:nvSpPr>
      <cdr:spPr>
        <a:xfrm xmlns:a="http://schemas.openxmlformats.org/drawingml/2006/main" rot="12746315">
          <a:off x="7591457" y="619902"/>
          <a:ext cx="512742" cy="967658"/>
        </a:xfrm>
        <a:prstGeom xmlns:a="http://schemas.openxmlformats.org/drawingml/2006/main" prst="curved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2C3802E5-B6EB-4D5E-B571-39563F6A5FDA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8560"/>
            <a:ext cx="5389240" cy="4440796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3962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3962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25149BED-8EBD-4EE7-BC68-7FA2B9219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2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BED-8EBD-4EE7-BC68-7FA2B9219E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2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9BED-8EBD-4EE7-BC68-7FA2B9219E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3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1448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4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9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1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72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7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2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45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1CB3-E25F-439E-BF0E-0BD8BB953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056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2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4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0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0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0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1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2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8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  <p:sldLayoutId id="2147484548" r:id="rId13"/>
    <p:sldLayoutId id="2147484549" r:id="rId14"/>
    <p:sldLayoutId id="2147484550" r:id="rId15"/>
    <p:sldLayoutId id="2147484551" r:id="rId16"/>
    <p:sldLayoutId id="2147484552" r:id="rId17"/>
    <p:sldLayoutId id="214748455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9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2.wdp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6.jpeg"/><Relationship Id="rId7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2.wdp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10.wdp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869160"/>
            <a:ext cx="6540191" cy="129614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/>
              </a:rPr>
              <a:t>Докладчик: </a:t>
            </a:r>
            <a:r>
              <a:rPr lang="ru-RU" sz="2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/>
              </a:rPr>
              <a:t>Н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/>
              </a:rPr>
              <a:t>ачальник финансового </a:t>
            </a:r>
          </a:p>
          <a:p>
            <a:pPr algn="l"/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/>
              </a:rPr>
              <a:t>управления администрации                          </a:t>
            </a:r>
          </a:p>
          <a:p>
            <a:pPr algn="l"/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/>
              </a:rPr>
              <a:t>муниципального образования                Афанасьева Елена Николаевна</a:t>
            </a:r>
          </a:p>
          <a:p>
            <a:pPr algn="l"/>
            <a:r>
              <a:rPr lang="ru-RU" sz="2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/>
              </a:rPr>
              <a:t>Щекинский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T Astra Serif"/>
              </a:rPr>
              <a:t> район </a:t>
            </a:r>
            <a:endParaRPr lang="ru-RU" sz="2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T Astra Serif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33" y="6453336"/>
            <a:ext cx="2133600" cy="365125"/>
          </a:xfrm>
        </p:spPr>
        <p:txBody>
          <a:bodyPr/>
          <a:lstStyle/>
          <a:p>
            <a:fld id="{DD76F5BD-6B3D-48B8-8315-B4CBA2923615}" type="slidenum">
              <a:rPr lang="ru-RU" sz="140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pPr/>
              <a:t>1</a:t>
            </a:fld>
            <a:endParaRPr lang="ru-RU" sz="14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6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17" l="0" r="99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160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23422" y="492471"/>
            <a:ext cx="8142088" cy="36003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ln w="0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/>
              </a:rPr>
              <a:t>О бюджете</a:t>
            </a:r>
          </a:p>
          <a:p>
            <a:pPr algn="ctr"/>
            <a:r>
              <a:rPr lang="ru-RU" sz="4400" dirty="0" smtClean="0">
                <a:ln w="0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/>
              </a:rPr>
              <a:t> </a:t>
            </a:r>
            <a:r>
              <a:rPr lang="ru-RU" sz="4000" dirty="0" smtClean="0">
                <a:ln w="0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/>
              </a:rPr>
              <a:t>муниципального образования</a:t>
            </a:r>
            <a:endParaRPr lang="ru-RU" sz="4400" dirty="0" smtClean="0">
              <a:ln w="0"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/>
            </a:endParaRPr>
          </a:p>
          <a:p>
            <a:pPr algn="ctr"/>
            <a:r>
              <a:rPr lang="ru-RU" sz="4000" dirty="0" smtClean="0">
                <a:ln w="0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/>
              </a:rPr>
              <a:t> </a:t>
            </a:r>
            <a:r>
              <a:rPr lang="ru-RU" sz="4000" dirty="0" err="1" smtClean="0">
                <a:ln w="0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/>
              </a:rPr>
              <a:t>Щекинский</a:t>
            </a:r>
            <a:r>
              <a:rPr lang="ru-RU" sz="4000" dirty="0" smtClean="0">
                <a:ln w="0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/>
              </a:rPr>
              <a:t> район</a:t>
            </a:r>
          </a:p>
          <a:p>
            <a:pPr algn="ctr"/>
            <a:r>
              <a:rPr lang="ru-RU" sz="4000" dirty="0" smtClean="0">
                <a:ln w="0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/>
              </a:rPr>
              <a:t> </a:t>
            </a:r>
            <a:r>
              <a:rPr lang="ru-RU" sz="4400" dirty="0" smtClean="0">
                <a:ln w="0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/>
              </a:rPr>
              <a:t>на 2021 год и на плановый период 2022-2023 годов</a:t>
            </a:r>
            <a:endParaRPr lang="ru-RU" sz="4000" dirty="0">
              <a:ln w="0"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val="42587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353" y="16470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Доля финансовой помощи в собственных доходах бюджета муниципального образования 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/>
            </a:r>
            <a:b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</a:br>
            <a:r>
              <a:rPr lang="ru-RU" sz="2800" b="1" dirty="0" err="1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Щекинский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</a:t>
            </a:r>
            <a:r>
              <a:rPr lang="ru-RU" sz="2800" b="1" dirty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район  (%)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207594"/>
              </p:ext>
            </p:extLst>
          </p:nvPr>
        </p:nvGraphicFramePr>
        <p:xfrm>
          <a:off x="593573" y="1307702"/>
          <a:ext cx="85083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26591" y="6381328"/>
            <a:ext cx="427833" cy="3651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10</a:t>
            </a:r>
            <a:endParaRPr lang="ru-RU" sz="14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</p:txBody>
      </p:sp>
      <p:pic>
        <p:nvPicPr>
          <p:cNvPr id="6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17" l="0" r="99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3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590262"/>
              </p:ext>
            </p:extLst>
          </p:nvPr>
        </p:nvGraphicFramePr>
        <p:xfrm>
          <a:off x="1187624" y="1076710"/>
          <a:ext cx="7272807" cy="509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7622">
                  <a:extLst>
                    <a:ext uri="{9D8B030D-6E8A-4147-A177-3AD203B41FA5}">
                      <a16:colId xmlns="" xmlns:a16="http://schemas.microsoft.com/office/drawing/2014/main" val="2041089546"/>
                    </a:ext>
                  </a:extLst>
                </a:gridCol>
                <a:gridCol w="1021801">
                  <a:extLst>
                    <a:ext uri="{9D8B030D-6E8A-4147-A177-3AD203B41FA5}">
                      <a16:colId xmlns="" xmlns:a16="http://schemas.microsoft.com/office/drawing/2014/main" val="2543453800"/>
                    </a:ext>
                  </a:extLst>
                </a:gridCol>
                <a:gridCol w="961692">
                  <a:extLst>
                    <a:ext uri="{9D8B030D-6E8A-4147-A177-3AD203B41FA5}">
                      <a16:colId xmlns="" xmlns:a16="http://schemas.microsoft.com/office/drawing/2014/main" val="192390597"/>
                    </a:ext>
                  </a:extLst>
                </a:gridCol>
                <a:gridCol w="961692">
                  <a:extLst>
                    <a:ext uri="{9D8B030D-6E8A-4147-A177-3AD203B41FA5}">
                      <a16:colId xmlns="" xmlns:a16="http://schemas.microsoft.com/office/drawing/2014/main" val="2655204281"/>
                    </a:ext>
                  </a:extLst>
                </a:gridCol>
              </a:tblGrid>
              <a:tr h="4481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Наименование</a:t>
                      </a:r>
                      <a:endParaRPr lang="ru-RU" sz="1400" dirty="0"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Проект 2021</a:t>
                      </a:r>
                      <a:endParaRPr lang="ru-RU" sz="1400" dirty="0"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Проект 2023</a:t>
                      </a:r>
                      <a:endParaRPr lang="ru-RU" sz="1400" dirty="0"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Проект</a:t>
                      </a:r>
                      <a:r>
                        <a:rPr lang="ru-RU" sz="1400" baseline="0" dirty="0" smtClean="0">
                          <a:latin typeface="PT Astra Serif"/>
                        </a:rPr>
                        <a:t> 2023</a:t>
                      </a:r>
                      <a:endParaRPr lang="ru-RU" sz="1400" dirty="0">
                        <a:latin typeface="PT Astra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5526964"/>
                  </a:ext>
                </a:extLst>
              </a:tr>
              <a:tr h="24443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PT Astra Serif"/>
                        </a:rPr>
                        <a:t>РАСХОДЫ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ECF12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/>
                        </a:rPr>
                        <a:t>2 160,5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>
                    <a:solidFill>
                      <a:srgbClr val="EECF12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latin typeface="PT Astra Serif"/>
                        </a:rPr>
                        <a:t>1 911,2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>
                    <a:solidFill>
                      <a:srgbClr val="EECF12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latin typeface="PT Astra Serif"/>
                        </a:rPr>
                        <a:t>1 810,8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>
                    <a:solidFill>
                      <a:srgbClr val="EECF12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2498664"/>
                  </a:ext>
                </a:extLst>
              </a:tr>
              <a:tr h="5036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Общегосударственные вопросы (содержание ОМС и муниципальных казенных общеотраслевых учреждений, содержание имущества казны)</a:t>
                      </a:r>
                      <a:endParaRPr lang="ru-RU" sz="1200" b="1" i="1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193,0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185,6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184,6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8603029"/>
                  </a:ext>
                </a:extLst>
              </a:tr>
              <a:tr h="2956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Мероприятия по гражданской обороне,</a:t>
                      </a:r>
                      <a:r>
                        <a:rPr lang="ru-RU" sz="1200" baseline="0" dirty="0" smtClean="0">
                          <a:latin typeface="PT Astra Serif"/>
                        </a:rPr>
                        <a:t> предупреждение чрезвычайных ситуаций и пожарная безопасность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2,0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2,0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2,1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0665909"/>
                  </a:ext>
                </a:extLst>
              </a:tr>
              <a:tr h="2704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16,9</a:t>
                      </a:r>
                      <a:endParaRPr lang="ru-RU" sz="1200" b="1" dirty="0" smtClean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15,5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13,6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1582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Дорожный</a:t>
                      </a:r>
                      <a:r>
                        <a:rPr lang="ru-RU" sz="1200" baseline="0" dirty="0" smtClean="0">
                          <a:latin typeface="PT Astra Serif"/>
                        </a:rPr>
                        <a:t> фонд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131,7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78,4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78,9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1578851"/>
                  </a:ext>
                </a:extLst>
              </a:tr>
              <a:tr h="1870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Другие вопросы в области национальной экономики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33,3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30,0</a:t>
                      </a:r>
                      <a:endParaRPr lang="ru-RU" sz="1200" b="1" dirty="0" smtClean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24,0</a:t>
                      </a:r>
                      <a:endParaRPr lang="ru-RU" sz="1200" b="1" dirty="0" smtClean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7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ЖКХ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195,5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142,4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106,3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417606"/>
                  </a:ext>
                </a:extLst>
              </a:tr>
              <a:tr h="2144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Охрана</a:t>
                      </a:r>
                      <a:r>
                        <a:rPr lang="ru-RU" sz="1200" baseline="0" dirty="0" smtClean="0">
                          <a:latin typeface="PT Astra Serif"/>
                        </a:rPr>
                        <a:t> окружающей среды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2,9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2,5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0,5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44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Образование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</a:t>
                      </a:r>
                      <a:r>
                        <a:rPr lang="ru-RU" sz="1200" baseline="0" dirty="0" smtClean="0">
                          <a:latin typeface="PT Astra Serif"/>
                        </a:rPr>
                        <a:t> 449,8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</a:t>
                      </a:r>
                      <a:r>
                        <a:rPr lang="ru-RU" sz="1200" baseline="0" dirty="0" smtClean="0">
                          <a:latin typeface="PT Astra Serif"/>
                        </a:rPr>
                        <a:t> 317,4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</a:t>
                      </a:r>
                      <a:r>
                        <a:rPr lang="ru-RU" sz="1200" baseline="0" dirty="0" smtClean="0">
                          <a:latin typeface="PT Astra Serif"/>
                        </a:rPr>
                        <a:t> 260,8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3660755"/>
                  </a:ext>
                </a:extLst>
              </a:tr>
              <a:tr h="2444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Культура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31,3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29,0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29,6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2476459"/>
                  </a:ext>
                </a:extLst>
              </a:tr>
              <a:tr h="2444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Социальная</a:t>
                      </a:r>
                      <a:r>
                        <a:rPr lang="ru-RU" sz="1200" baseline="0" dirty="0" smtClean="0">
                          <a:latin typeface="PT Astra Serif"/>
                        </a:rPr>
                        <a:t> политика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42,5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41,8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38,4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3299356"/>
                  </a:ext>
                </a:extLst>
              </a:tr>
              <a:tr h="2444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Физическая культура и спорт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2,4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2,4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2,5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1803993"/>
                  </a:ext>
                </a:extLst>
              </a:tr>
              <a:tr h="2444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Обслуживание </a:t>
                      </a:r>
                      <a:r>
                        <a:rPr lang="ru-RU" sz="1200" baseline="0" dirty="0" smtClean="0">
                          <a:latin typeface="PT Astra Serif"/>
                        </a:rPr>
                        <a:t>муниципального долга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3,7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7,7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12,0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4930989"/>
                  </a:ext>
                </a:extLst>
              </a:tr>
              <a:tr h="2444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Межбюджетные</a:t>
                      </a:r>
                      <a:r>
                        <a:rPr lang="ru-RU" sz="1200" baseline="0" dirty="0" smtClean="0">
                          <a:latin typeface="PT Astra Serif"/>
                        </a:rPr>
                        <a:t> трансферты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55,5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56,5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57,5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4291079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682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Расходы бюджета муниципального образования </a:t>
            </a:r>
            <a:r>
              <a:rPr lang="ru-RU" sz="2800" b="1" dirty="0" err="1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Щекинский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район на 2021-2023 гг., млн. руб.</a:t>
            </a:r>
            <a:endParaRPr lang="ru-RU" sz="2800" b="1" dirty="0">
              <a:ln w="9525">
                <a:noFill/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6079" y="6492875"/>
            <a:ext cx="427833" cy="3651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11</a:t>
            </a:r>
            <a:endParaRPr lang="ru-RU" sz="14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7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5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045" y="21462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Структура расходов бюджета </a:t>
            </a: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Щекинского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района на 2021-2023 </a:t>
            </a: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гг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, млн. руб.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329412"/>
              </p:ext>
            </p:extLst>
          </p:nvPr>
        </p:nvGraphicFramePr>
        <p:xfrm>
          <a:off x="143644" y="1076710"/>
          <a:ext cx="5724128" cy="55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54459038"/>
              </p:ext>
            </p:extLst>
          </p:nvPr>
        </p:nvGraphicFramePr>
        <p:xfrm>
          <a:off x="5292080" y="1268760"/>
          <a:ext cx="475252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21660209"/>
              </p:ext>
            </p:extLst>
          </p:nvPr>
        </p:nvGraphicFramePr>
        <p:xfrm>
          <a:off x="4283968" y="3717032"/>
          <a:ext cx="5400600" cy="285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9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56376" y="6381328"/>
            <a:ext cx="8715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12</a:t>
            </a:r>
            <a:endParaRPr lang="ru-RU" sz="14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909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3931"/>
            <a:ext cx="7994587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Первоочередные расходы муниципального образования </a:t>
            </a: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Щекинский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район (%)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961399"/>
              </p:ext>
            </p:extLst>
          </p:nvPr>
        </p:nvGraphicFramePr>
        <p:xfrm>
          <a:off x="185729" y="1196752"/>
          <a:ext cx="432331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237312"/>
            <a:ext cx="427833" cy="3651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13</a:t>
            </a:r>
            <a:endParaRPr lang="ru-RU" sz="14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7" b="9589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054613"/>
              </p:ext>
            </p:extLst>
          </p:nvPr>
        </p:nvGraphicFramePr>
        <p:xfrm>
          <a:off x="3707904" y="1340768"/>
          <a:ext cx="5519511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212604"/>
              </p:ext>
            </p:extLst>
          </p:nvPr>
        </p:nvGraphicFramePr>
        <p:xfrm>
          <a:off x="5796136" y="4025105"/>
          <a:ext cx="3347864" cy="257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3286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Graphic spid="10" grpId="0">
        <p:bldAsOne/>
      </p:bldGraphic>
      <p:bldGraphic spid="1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521636"/>
            <a:ext cx="8532440" cy="111910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Повышение уровня средней заработной платы работников муниципальных учреждений на период до 2023 в рамках реализации Указа №597, руб.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27833" cy="3651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14</a:t>
            </a:r>
            <a:endParaRPr lang="ru-RU" sz="14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4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183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514971580"/>
              </p:ext>
            </p:extLst>
          </p:nvPr>
        </p:nvGraphicFramePr>
        <p:xfrm>
          <a:off x="611560" y="2060848"/>
          <a:ext cx="84249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Выгнутая влево стрелка 2"/>
          <p:cNvSpPr/>
          <p:nvPr/>
        </p:nvSpPr>
        <p:spPr>
          <a:xfrm rot="13886504">
            <a:off x="6369703" y="4831281"/>
            <a:ext cx="571763" cy="1005720"/>
          </a:xfrm>
          <a:prstGeom prst="curvedRightArrow">
            <a:avLst/>
          </a:prstGeom>
          <a:gradFill>
            <a:gsLst>
              <a:gs pos="77000">
                <a:srgbClr val="00B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5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13252764">
            <a:off x="8131724" y="4567857"/>
            <a:ext cx="535602" cy="9555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4238085">
            <a:off x="5081434" y="5102161"/>
            <a:ext cx="491073" cy="959890"/>
          </a:xfrm>
          <a:prstGeom prst="curvedRightArrow">
            <a:avLst/>
          </a:prstGeom>
          <a:gradFill>
            <a:gsLst>
              <a:gs pos="0">
                <a:srgbClr val="FF0000"/>
              </a:gs>
              <a:gs pos="91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4702"/>
            <a:ext cx="8229600" cy="8814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Расходы бюджета на социальную сферу, </a:t>
            </a: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млн.руб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. на 2021 год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863064"/>
              </p:ext>
            </p:extLst>
          </p:nvPr>
        </p:nvGraphicFramePr>
        <p:xfrm>
          <a:off x="4247456" y="1196752"/>
          <a:ext cx="4896544" cy="591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15</a:t>
            </a:r>
            <a:endParaRPr lang="ru-RU" sz="14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graphicFrame>
        <p:nvGraphicFramePr>
          <p:cNvPr id="1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472918"/>
              </p:ext>
            </p:extLst>
          </p:nvPr>
        </p:nvGraphicFramePr>
        <p:xfrm>
          <a:off x="2901522" y="4221088"/>
          <a:ext cx="3150350" cy="214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3561506"/>
              </p:ext>
            </p:extLst>
          </p:nvPr>
        </p:nvGraphicFramePr>
        <p:xfrm>
          <a:off x="395536" y="1196752"/>
          <a:ext cx="5256584" cy="546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4211960" y="3717032"/>
            <a:ext cx="576064" cy="556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53580880"/>
              </p:ext>
            </p:extLst>
          </p:nvPr>
        </p:nvGraphicFramePr>
        <p:xfrm>
          <a:off x="323528" y="4869160"/>
          <a:ext cx="1800200" cy="136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981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Graphic spid="3" grpId="0">
        <p:bldAsOne/>
      </p:bldGraphic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38"/>
            <a:ext cx="8229600" cy="7541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PT Astra Serif"/>
              </a:rPr>
              <a:t>Расходы бюджета на социальную сферу, млн. руб.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PT Astra Serif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87653" y="6381328"/>
            <a:ext cx="427833" cy="3651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16</a:t>
            </a:r>
            <a:endParaRPr lang="ru-RU" sz="14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242574030"/>
              </p:ext>
            </p:extLst>
          </p:nvPr>
        </p:nvGraphicFramePr>
        <p:xfrm>
          <a:off x="903240" y="1076710"/>
          <a:ext cx="376808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187089694"/>
              </p:ext>
            </p:extLst>
          </p:nvPr>
        </p:nvGraphicFramePr>
        <p:xfrm>
          <a:off x="5148064" y="1076710"/>
          <a:ext cx="3995936" cy="310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475779267"/>
              </p:ext>
            </p:extLst>
          </p:nvPr>
        </p:nvGraphicFramePr>
        <p:xfrm>
          <a:off x="3505645" y="3290069"/>
          <a:ext cx="35283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32" y="4493863"/>
            <a:ext cx="2199675" cy="1599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33" y="4296332"/>
            <a:ext cx="2527696" cy="19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7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8" y="529044"/>
            <a:ext cx="8159290" cy="10953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Расходы муниципального образования </a:t>
            </a: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Щекинский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район на улучшение 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жилищных 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условий граждан 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и комплексное  развитие коммунальной 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инфраструктуры, млн. руб. 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17297" y="1485552"/>
            <a:ext cx="8229600" cy="4967784"/>
          </a:xfrm>
        </p:spPr>
        <p:txBody>
          <a:bodyPr/>
          <a:lstStyle/>
          <a:p>
            <a:pPr marL="0" indent="0">
              <a:lnSpc>
                <a:spcPts val="3100"/>
              </a:lnSpc>
              <a:buNone/>
            </a:pPr>
            <a:r>
              <a:rPr lang="ru-RU" sz="2400" dirty="0" smtClean="0"/>
              <a:t>         </a:t>
            </a:r>
            <a:endParaRPr lang="ru-RU" sz="2400" dirty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18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4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395619"/>
              </p:ext>
            </p:extLst>
          </p:nvPr>
        </p:nvGraphicFramePr>
        <p:xfrm>
          <a:off x="395536" y="1988839"/>
          <a:ext cx="8568952" cy="458779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5400599">
                  <a:extLst>
                    <a:ext uri="{9D8B030D-6E8A-4147-A177-3AD203B41FA5}">
                      <a16:colId xmlns="" xmlns:a16="http://schemas.microsoft.com/office/drawing/2014/main" val="202887283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122528449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150301251"/>
                    </a:ext>
                  </a:extLst>
                </a:gridCol>
                <a:gridCol w="1368153">
                  <a:extLst>
                    <a:ext uri="{9D8B030D-6E8A-4147-A177-3AD203B41FA5}">
                      <a16:colId xmlns="" xmlns:a16="http://schemas.microsoft.com/office/drawing/2014/main" val="2120887601"/>
                    </a:ext>
                  </a:extLst>
                </a:gridCol>
              </a:tblGrid>
              <a:tr h="432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PT Astra Serif"/>
                        </a:rPr>
                        <a:t>МП "Улучшение </a:t>
                      </a:r>
                      <a:r>
                        <a:rPr lang="ru-RU" sz="1400" b="1" u="none" strike="noStrike" dirty="0">
                          <a:effectLst/>
                          <a:latin typeface="PT Astra Serif"/>
                        </a:rPr>
                        <a:t>жилищных условий граждан и комплексное развитие коммунальной </a:t>
                      </a:r>
                      <a:r>
                        <a:rPr lang="ru-RU" sz="1400" b="1" u="none" strike="noStrike" dirty="0" smtClean="0">
                          <a:effectLst/>
                          <a:latin typeface="PT Astra Serif"/>
                        </a:rPr>
                        <a:t>инфраструктуры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PT Astra Serif"/>
                        </a:rPr>
                        <a:t>2021г</a:t>
                      </a:r>
                      <a:r>
                        <a:rPr lang="ru-RU" sz="1400" b="1" u="none" strike="noStrike" dirty="0">
                          <a:effectLst/>
                          <a:latin typeface="PT Astra Serif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PT Astra Serif"/>
                        </a:rPr>
                        <a:t>2022г</a:t>
                      </a:r>
                      <a:r>
                        <a:rPr lang="ru-RU" sz="1400" b="1" u="none" strike="noStrike" dirty="0">
                          <a:effectLst/>
                          <a:latin typeface="PT Astra Serif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PT Astra Serif"/>
                        </a:rPr>
                        <a:t>2023г</a:t>
                      </a:r>
                      <a:r>
                        <a:rPr lang="ru-RU" sz="1400" b="1" u="none" strike="noStrike" dirty="0">
                          <a:effectLst/>
                          <a:latin typeface="PT Astra Serif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0052349"/>
                  </a:ext>
                </a:extLst>
              </a:tr>
              <a:tr h="2372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  <a:latin typeface="PT Astra Serif"/>
                        </a:rPr>
                        <a:t>Всего по программе</a:t>
                      </a:r>
                      <a:endParaRPr lang="ru-RU" sz="140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PT Astra Serif"/>
                        </a:rPr>
                        <a:t>256,7</a:t>
                      </a:r>
                      <a:endParaRPr lang="ru-RU" sz="140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PT Astra Serif"/>
                        </a:rPr>
                        <a:t>138,4</a:t>
                      </a:r>
                      <a:endParaRPr lang="ru-RU" sz="140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effectLst/>
                          <a:latin typeface="PT Astra Serif"/>
                        </a:rPr>
                        <a:t>132,7</a:t>
                      </a:r>
                      <a:endParaRPr lang="ru-RU" sz="140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1364662"/>
                  </a:ext>
                </a:extLst>
              </a:tr>
              <a:tr h="453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Модернизация </a:t>
                      </a:r>
                      <a:r>
                        <a:rPr lang="ru-RU" sz="1400" u="none" strike="noStrike" dirty="0">
                          <a:effectLst/>
                          <a:latin typeface="PT Astra Serif"/>
                        </a:rPr>
                        <a:t>и капитальный ремонт объектов коммунальной </a:t>
                      </a:r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инфраструктуры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26,3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32,8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35,3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extLst>
                  <a:ext uri="{0D108BD9-81ED-4DB2-BD59-A6C34878D82A}">
                    <a16:rowId xmlns="" xmlns:a16="http://schemas.microsoft.com/office/drawing/2014/main" val="762724290"/>
                  </a:ext>
                </a:extLst>
              </a:tr>
              <a:tr h="230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Газификация </a:t>
                      </a:r>
                      <a:r>
                        <a:rPr lang="ru-RU" sz="1400" u="none" strike="noStrike" dirty="0">
                          <a:effectLst/>
                          <a:latin typeface="PT Astra Serif"/>
                        </a:rPr>
                        <a:t>населенных </a:t>
                      </a:r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пунктов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9,5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11,0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5,0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extLst>
                  <a:ext uri="{0D108BD9-81ED-4DB2-BD59-A6C34878D82A}">
                    <a16:rowId xmlns="" xmlns:a16="http://schemas.microsoft.com/office/drawing/2014/main" val="1121078504"/>
                  </a:ext>
                </a:extLst>
              </a:tr>
              <a:tr h="675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Обеспечение </a:t>
                      </a:r>
                      <a:r>
                        <a:rPr lang="ru-RU" sz="1400" u="none" strike="noStrike" dirty="0">
                          <a:effectLst/>
                          <a:latin typeface="PT Astra Serif"/>
                        </a:rPr>
                        <a:t>земельных участков объектами инженерной инфраструктуры для бесплатного предоставления гражданам, имеющим трех и более </a:t>
                      </a:r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детей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2,5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3,0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3,0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extLst>
                  <a:ext uri="{0D108BD9-81ED-4DB2-BD59-A6C34878D82A}">
                    <a16:rowId xmlns="" xmlns:a16="http://schemas.microsoft.com/office/drawing/2014/main" val="2085139973"/>
                  </a:ext>
                </a:extLst>
              </a:tr>
              <a:tr h="2696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Обеспечение </a:t>
                      </a:r>
                      <a:r>
                        <a:rPr lang="ru-RU" sz="1400" u="none" strike="noStrike" dirty="0">
                          <a:effectLst/>
                          <a:latin typeface="PT Astra Serif"/>
                        </a:rPr>
                        <a:t>жильем молодых </a:t>
                      </a:r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семей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17,7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17,7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17,7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extLst>
                  <a:ext uri="{0D108BD9-81ED-4DB2-BD59-A6C34878D82A}">
                    <a16:rowId xmlns="" xmlns:a16="http://schemas.microsoft.com/office/drawing/2014/main" val="1454392161"/>
                  </a:ext>
                </a:extLst>
              </a:tr>
              <a:tr h="230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PT Astra Serif"/>
                        </a:rPr>
                        <a:t>Обеспечение реализации муниципальной программы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9,0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9,1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9,4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extLst>
                  <a:ext uri="{0D108BD9-81ED-4DB2-BD59-A6C34878D82A}">
                    <a16:rowId xmlns="" xmlns:a16="http://schemas.microsoft.com/office/drawing/2014/main" val="2188175922"/>
                  </a:ext>
                </a:extLst>
              </a:tr>
              <a:tr h="230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Проведение </a:t>
                      </a:r>
                      <a:r>
                        <a:rPr lang="ru-RU" sz="1400" u="none" strike="noStrike" dirty="0">
                          <a:effectLst/>
                          <a:latin typeface="PT Astra Serif"/>
                        </a:rPr>
                        <a:t>ремонтов многоквартирных домов и </a:t>
                      </a:r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зданий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2,8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2,8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3,5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extLst>
                  <a:ext uri="{0D108BD9-81ED-4DB2-BD59-A6C34878D82A}">
                    <a16:rowId xmlns="" xmlns:a16="http://schemas.microsoft.com/office/drawing/2014/main" val="2242458891"/>
                  </a:ext>
                </a:extLst>
              </a:tr>
              <a:tr h="453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Обеспечение</a:t>
                      </a:r>
                      <a:r>
                        <a:rPr lang="ru-RU" sz="1400" u="none" strike="noStrike" baseline="0" dirty="0" smtClean="0">
                          <a:effectLst/>
                          <a:latin typeface="PT Astra Serif"/>
                        </a:rPr>
                        <a:t> проживающих в поселении и нуждающихся в жилых помещениях малоимущих граждан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-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1,6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1,6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extLst>
                  <a:ext uri="{0D108BD9-81ED-4DB2-BD59-A6C34878D82A}">
                    <a16:rowId xmlns="" xmlns:a16="http://schemas.microsoft.com/office/drawing/2014/main" val="734884170"/>
                  </a:ext>
                </a:extLst>
              </a:tr>
              <a:tr h="230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PT Astra Serif"/>
                        </a:rPr>
                        <a:t>Техническое обслуживание газового оборудования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3,2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3,3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2,6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extLst>
                  <a:ext uri="{0D108BD9-81ED-4DB2-BD59-A6C34878D82A}">
                    <a16:rowId xmlns="" xmlns:a16="http://schemas.microsoft.com/office/drawing/2014/main" val="170754091"/>
                  </a:ext>
                </a:extLst>
              </a:tr>
              <a:tr h="230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PT Astra Serif"/>
                        </a:rPr>
                        <a:t>Межбюджетные </a:t>
                      </a:r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трансферты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1,7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-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-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extLst>
                  <a:ext uri="{0D108BD9-81ED-4DB2-BD59-A6C34878D82A}">
                    <a16:rowId xmlns="" xmlns:a16="http://schemas.microsoft.com/office/drawing/2014/main" val="151764298"/>
                  </a:ext>
                </a:extLst>
              </a:tr>
              <a:tr h="230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PT Astra Serif"/>
                        </a:rPr>
                        <a:t>Формирование современной городской среды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46,1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42,6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42,6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extLst>
                  <a:ext uri="{0D108BD9-81ED-4DB2-BD59-A6C34878D82A}">
                    <a16:rowId xmlns="" xmlns:a16="http://schemas.microsoft.com/office/drawing/2014/main" val="425862072"/>
                  </a:ext>
                </a:extLst>
              </a:tr>
              <a:tr h="453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PT Astra Serif"/>
                        </a:rPr>
                        <a:t>Организация электроснабжения, </a:t>
                      </a:r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теплоснабжения, водоснабжения </a:t>
                      </a:r>
                      <a:r>
                        <a:rPr lang="ru-RU" sz="1400" u="none" strike="noStrike" dirty="0">
                          <a:effectLst/>
                          <a:latin typeface="PT Astra Serif"/>
                        </a:rPr>
                        <a:t>и </a:t>
                      </a:r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водоотведения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41,3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6,0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2,0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extLst>
                  <a:ext uri="{0D108BD9-81ED-4DB2-BD59-A6C34878D82A}">
                    <a16:rowId xmlns="" xmlns:a16="http://schemas.microsoft.com/office/drawing/2014/main" val="2393544122"/>
                  </a:ext>
                </a:extLst>
              </a:tr>
              <a:tr h="230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PT Astra Serif"/>
                        </a:rPr>
                        <a:t>Расселение домов, признанных аварийными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96,6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8,5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PT Astra Serif"/>
                        </a:rPr>
                        <a:t>10,0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161" marR="7161" marT="7161" marB="0" anchor="b"/>
                </a:tc>
                <a:extLst>
                  <a:ext uri="{0D108BD9-81ED-4DB2-BD59-A6C34878D82A}">
                    <a16:rowId xmlns="" xmlns:a16="http://schemas.microsoft.com/office/drawing/2014/main" val="112071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893" y="164702"/>
            <a:ext cx="8229600" cy="7401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Дорожный фонд муниципального образования </a:t>
            </a: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Щекинский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район., </a:t>
            </a:r>
            <a:r>
              <a:rPr lang="ru-RU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м</a:t>
            </a: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лн.руб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.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080172"/>
              </p:ext>
            </p:extLst>
          </p:nvPr>
        </p:nvGraphicFramePr>
        <p:xfrm>
          <a:off x="4860032" y="1412776"/>
          <a:ext cx="4474840" cy="371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PT Astra Serif"/>
              </a:rPr>
              <a:t>18</a:t>
            </a:r>
            <a:endParaRPr lang="ru-RU" sz="1400" dirty="0">
              <a:latin typeface="PT Astra Serif"/>
            </a:endParaRPr>
          </a:p>
        </p:txBody>
      </p:sp>
      <p:pic>
        <p:nvPicPr>
          <p:cNvPr id="7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113811"/>
              </p:ext>
            </p:extLst>
          </p:nvPr>
        </p:nvGraphicFramePr>
        <p:xfrm>
          <a:off x="395536" y="1340768"/>
          <a:ext cx="4897635" cy="47350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5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4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2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6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itchFamily="18" charset="-52"/>
                          <a:ea typeface="PT Astra Serif" pitchFamily="18" charset="-52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itchFamily="18" charset="-52"/>
                          <a:ea typeface="PT Astra Serif" pitchFamily="18" charset="-52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itchFamily="18" charset="-52"/>
                          <a:ea typeface="PT Astra Serif" pitchFamily="18" charset="-52"/>
                        </a:rPr>
                        <a:t>2022год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itchFamily="18" charset="-52"/>
                          <a:ea typeface="PT Astra Serif" pitchFamily="18" charset="-52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700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Содержание автомобильных дорог в зимний</a:t>
                      </a:r>
                      <a:r>
                        <a:rPr lang="ru-RU" sz="1400" baseline="0" dirty="0" smtClean="0">
                          <a:latin typeface="PT Astra Serif"/>
                        </a:rPr>
                        <a:t> период</a:t>
                      </a:r>
                      <a:r>
                        <a:rPr lang="ru-RU" sz="1400" dirty="0" smtClean="0">
                          <a:latin typeface="PT Astra Serif"/>
                        </a:rPr>
                        <a:t> 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8,6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8,1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8,1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196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Ремонт дорог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14,3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46,2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47,6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735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Ремонт автомобильных дорог в рамках реализации проекта «Народный бюджет»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17,9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 -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 -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3157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Межбюджетные трансферты из средств муниципального дорожного фонда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25,8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20,8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20,8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2166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Ремонт автомобильных дорог в рамках реализации национального проекта «Безопасные и качественные</a:t>
                      </a:r>
                      <a:r>
                        <a:rPr lang="ru-RU" sz="1400" baseline="0" dirty="0" smtClean="0">
                          <a:latin typeface="PT Astra Serif"/>
                        </a:rPr>
                        <a:t> дороги»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25,6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86107725"/>
                  </a:ext>
                </a:extLst>
              </a:tr>
              <a:tr h="463157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Повышение уровня обустройства автомобильных дорог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0,6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0,6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0,6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2238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Содержание автомобильных дорог, исключая вопрос</a:t>
                      </a:r>
                      <a:r>
                        <a:rPr lang="ru-RU" sz="1400" baseline="0" dirty="0" smtClean="0">
                          <a:latin typeface="PT Astra Serif"/>
                        </a:rPr>
                        <a:t> содержания автомобильных дорог в зимний период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1,8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7661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Реализация нац.</a:t>
                      </a:r>
                      <a:r>
                        <a:rPr lang="ru-RU" sz="1400" baseline="0" dirty="0" smtClean="0">
                          <a:latin typeface="PT Astra Serif"/>
                        </a:rPr>
                        <a:t> проекта «Формирование современной городской среды»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dirty="0" smtClean="0">
                          <a:latin typeface="PT Astra Serif"/>
                        </a:rPr>
                        <a:t>37,1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42418090"/>
                  </a:ext>
                </a:extLst>
              </a:tr>
              <a:tr h="52087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ru-RU" sz="1400" b="1" dirty="0" smtClean="0">
                        <a:latin typeface="PT Astra Serif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1" dirty="0" smtClean="0">
                          <a:latin typeface="PT Astra Serif"/>
                        </a:rPr>
                        <a:t>Итого: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>
                    <a:solidFill>
                      <a:srgbClr val="FFD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1" dirty="0" smtClean="0">
                          <a:latin typeface="PT Astra Serif"/>
                        </a:rPr>
                        <a:t>131,7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D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1" dirty="0" smtClean="0">
                          <a:latin typeface="PT Astra Serif"/>
                        </a:rPr>
                        <a:t>78,4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D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400" b="1" dirty="0" smtClean="0">
                          <a:latin typeface="PT Astra Serif"/>
                        </a:rPr>
                        <a:t>79,8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D00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 rot="16200000">
            <a:off x="7174632" y="3634680"/>
            <a:ext cx="360040" cy="3117032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00675" y="5451774"/>
            <a:ext cx="187220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Astra Serif"/>
                <a:cs typeface="Arial" pitchFamily="34" charset="0"/>
              </a:rPr>
              <a:t>289,9 тыс. руб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T Astra Serif"/>
                <a:cs typeface="Arial" pitchFamily="34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PT Astra Serif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  <p:bldP spid="10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893" y="133676"/>
            <a:ext cx="8229600" cy="1725612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Применение программно-целевого метода при формировании расходов бюджета муниципального образования  </a:t>
            </a:r>
            <a:r>
              <a:rPr lang="ru-RU" alt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Щекинский</a:t>
            </a:r>
            <a:r>
              <a:rPr lang="ru-RU" alt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район, </a:t>
            </a:r>
            <a:r>
              <a:rPr lang="ru-RU" alt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млн. руб</a:t>
            </a:r>
            <a:r>
              <a:rPr lang="ru-RU" alt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.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PT Astra Serif"/>
              </a:rPr>
              <a:t>19</a:t>
            </a:r>
            <a:endParaRPr lang="ru-RU" sz="1400" dirty="0">
              <a:latin typeface="PT Astra Serif"/>
            </a:endParaRPr>
          </a:p>
        </p:txBody>
      </p:sp>
      <p:pic>
        <p:nvPicPr>
          <p:cNvPr id="44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41384799"/>
              </p:ext>
            </p:extLst>
          </p:nvPr>
        </p:nvGraphicFramePr>
        <p:xfrm>
          <a:off x="897893" y="2060848"/>
          <a:ext cx="806659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395" y="206687"/>
            <a:ext cx="8000304" cy="11521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Основные направления бюджетной политики на 2021-2023 </a:t>
            </a:r>
            <a:r>
              <a:rPr lang="ru-RU" sz="2800" b="1" dirty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г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г.</a:t>
            </a:r>
            <a:endParaRPr lang="ru-RU" sz="2800" b="1" dirty="0">
              <a:ln w="9525">
                <a:noFill/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40031"/>
            <a:ext cx="8965580" cy="4896544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100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574" y="6416863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2</a:t>
            </a:r>
            <a:endParaRPr lang="ru-RU" sz="14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7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" y="57191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838812" y="2029638"/>
            <a:ext cx="2016224" cy="16159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PT Astra Serif"/>
              </a:rPr>
              <a:t>Цели и задачи</a:t>
            </a:r>
            <a:endParaRPr lang="ru-RU" sz="2400" dirty="0">
              <a:solidFill>
                <a:schemeClr val="tx1"/>
              </a:solidFill>
              <a:latin typeface="PT Astra Serif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5936" y="1412776"/>
            <a:ext cx="4921696" cy="864096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Astra Serif"/>
              </a:rPr>
              <a:t>достижение национальных целей в реализации национальных и региональных проектов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3149" y="3467527"/>
            <a:ext cx="4975968" cy="1128700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PT Astra Serif"/>
              </a:rPr>
              <a:t>обеспечение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публичных нормативных </a:t>
            </a:r>
            <a:r>
              <a:rPr lang="ru-RU" dirty="0" smtClean="0">
                <a:solidFill>
                  <a:schemeClr val="tx1"/>
                </a:solidFill>
                <a:latin typeface="PT Astra Serif"/>
              </a:rPr>
              <a:t>обязательств, </a:t>
            </a:r>
            <a:r>
              <a:rPr lang="ru-RU" dirty="0">
                <a:solidFill>
                  <a:schemeClr val="tx1"/>
                </a:solidFill>
                <a:latin typeface="PT Astra Serif"/>
              </a:rPr>
              <a:t>обязательств по выплате заработной платы, а также реализация майских Указов Президента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02468" y="2424114"/>
            <a:ext cx="4975968" cy="897618"/>
          </a:xfrm>
          <a:prstGeom prst="roundRect">
            <a:avLst/>
          </a:prstGeom>
          <a:solidFill>
            <a:schemeClr val="tx2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PT Astra Serif"/>
              </a:rPr>
              <a:t>восстановление финансово-экономических </a:t>
            </a:r>
            <a:r>
              <a:rPr lang="ru-RU" dirty="0" smtClean="0">
                <a:solidFill>
                  <a:schemeClr val="bg1"/>
                </a:solidFill>
                <a:latin typeface="PT Astra Serif"/>
              </a:rPr>
              <a:t>показателей</a:t>
            </a:r>
            <a:endParaRPr lang="ru-RU" dirty="0">
              <a:solidFill>
                <a:schemeClr val="bg1"/>
              </a:solidFill>
              <a:latin typeface="PT Astra Serif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34206" y="4725144"/>
            <a:ext cx="4921696" cy="569397"/>
          </a:xfrm>
          <a:prstGeom prst="roundRect">
            <a:avLst/>
          </a:prstGeom>
          <a:solidFill>
            <a:schemeClr val="tx2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PT Astra Serif"/>
              </a:rPr>
              <a:t>обеспечение инфраструктурного развития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806229" y="1689215"/>
            <a:ext cx="1183941" cy="641618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806229" y="3176645"/>
            <a:ext cx="979983" cy="165676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885627" y="2789269"/>
            <a:ext cx="1015572" cy="4836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862658" y="3091147"/>
            <a:ext cx="1061510" cy="75276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94235" l="5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0" y="3042434"/>
            <a:ext cx="2631381" cy="30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275" y="287314"/>
            <a:ext cx="8435629" cy="7757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Перечень муниципальных программ и </a:t>
            </a: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объем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их финансового обеспечения на </a:t>
            </a: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2021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год и на плановый период </a:t>
            </a: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2022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2023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годов, </a:t>
            </a: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млн.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руб.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graphicFrame>
        <p:nvGraphicFramePr>
          <p:cNvPr id="7" name="Объект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81517"/>
              </p:ext>
            </p:extLst>
          </p:nvPr>
        </p:nvGraphicFramePr>
        <p:xfrm>
          <a:off x="0" y="1196751"/>
          <a:ext cx="9144000" cy="569415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4156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8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43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5044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800"/>
                        </a:lnSpc>
                      </a:pPr>
                      <a:r>
                        <a:rPr lang="ru-RU" sz="1300" b="1" i="0" u="none" strike="noStrike" dirty="0">
                          <a:effectLst/>
                          <a:latin typeface="PT Astra Serif"/>
                          <a:cs typeface="Arial" pitchFamily="34" charset="0"/>
                        </a:rPr>
                        <a:t>Наименование </a:t>
                      </a: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/>
                          <a:cs typeface="Arial" pitchFamily="34" charset="0"/>
                        </a:rPr>
                        <a:t>Объем финансового обеспечения</a:t>
                      </a:r>
                      <a:endParaRPr lang="ru-RU" sz="13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800"/>
                        </a:lnSpc>
                      </a:pPr>
                      <a:r>
                        <a:rPr lang="ru-RU" sz="1300" b="1" i="0" u="none" strike="noStrike" dirty="0">
                          <a:effectLst/>
                          <a:latin typeface="PT Astra Serif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dirty="0" smtClean="0">
                          <a:effectLst/>
                          <a:latin typeface="PT Astra Serif"/>
                          <a:cs typeface="Arial" pitchFamily="34" charset="0"/>
                        </a:rPr>
                        <a:t>2021 </a:t>
                      </a:r>
                      <a:r>
                        <a:rPr lang="ru-RU" sz="1300" b="1" i="0" u="none" strike="noStrike" dirty="0">
                          <a:effectLst/>
                          <a:latin typeface="PT Astra Serif"/>
                          <a:cs typeface="Arial" pitchFamily="34" charset="0"/>
                        </a:rPr>
                        <a:t>год </a:t>
                      </a: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800"/>
                        </a:lnSpc>
                      </a:pPr>
                      <a:r>
                        <a:rPr lang="ru-RU" sz="1300" b="1" i="0" u="none" strike="noStrike" dirty="0">
                          <a:effectLst/>
                          <a:latin typeface="PT Astra Serif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dirty="0" smtClean="0">
                          <a:effectLst/>
                          <a:latin typeface="PT Astra Serif"/>
                          <a:cs typeface="Arial" pitchFamily="34" charset="0"/>
                        </a:rPr>
                        <a:t>2022 </a:t>
                      </a:r>
                      <a:r>
                        <a:rPr lang="ru-RU" sz="1300" b="1" i="0" u="none" strike="noStrike" dirty="0">
                          <a:effectLst/>
                          <a:latin typeface="PT Astra Serif"/>
                          <a:cs typeface="Arial" pitchFamily="34" charset="0"/>
                        </a:rPr>
                        <a:t>год </a:t>
                      </a: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800"/>
                        </a:lnSpc>
                      </a:pPr>
                      <a:r>
                        <a:rPr lang="ru-RU" sz="1300" b="1" i="0" u="none" strike="noStrike" dirty="0">
                          <a:effectLst/>
                          <a:latin typeface="PT Astra Serif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dirty="0" smtClean="0">
                          <a:effectLst/>
                          <a:latin typeface="PT Astra Serif"/>
                          <a:cs typeface="Arial" pitchFamily="34" charset="0"/>
                        </a:rPr>
                        <a:t>2023 </a:t>
                      </a:r>
                      <a:r>
                        <a:rPr lang="ru-RU" sz="1300" b="1" i="0" u="none" strike="noStrike" dirty="0">
                          <a:effectLst/>
                          <a:latin typeface="PT Astra Serif"/>
                          <a:cs typeface="Arial" pitchFamily="34" charset="0"/>
                        </a:rPr>
                        <a:t>год </a:t>
                      </a: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образования и архивного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дела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1 356</a:t>
                      </a: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1 226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1 165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Развитие культуры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88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85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89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физической культуры, спорта и молодежной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политики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4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Социальная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поддержка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населения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50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47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Управление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муниципальными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финансами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98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104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109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Энергосбережение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и повышение энергетической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эффективности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4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Управление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муниципальным имуществом 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52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50 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39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Повышение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общественной безопасности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населения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8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Защита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населения и территории от чрезвычайных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ситуаций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50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Модернизация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и развитие автомобильных дорог, повышение безопасности дорожного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движения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95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78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80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Охрана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окружающей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среды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50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Улучшение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жилищных условий граждан и комплексное развитие коммунальной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инфраструктуры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257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138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133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малого и среднего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предпринимательства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 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850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Информирование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населения о деятельности органов местного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самоуправления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и поддержание информационной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системы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4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850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Оказание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поддержки социально-ориентированным некоммерческим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организациям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 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муниципальной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службы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0,7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0,7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0,7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Осуществление градостроительной деятельности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800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 Доступная</a:t>
                      </a:r>
                      <a:r>
                        <a:rPr lang="ru-RU" sz="1300" b="1" u="none" strike="noStrike" baseline="0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 среда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82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Комплексное развитие сельских территорий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0,7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31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800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2 037 </a:t>
                      </a:r>
                      <a:endParaRPr lang="ru-RU" sz="14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1 799</a:t>
                      </a:r>
                      <a:endParaRPr lang="ru-RU" sz="14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1 698</a:t>
                      </a:r>
                      <a:endParaRPr lang="ru-RU" sz="14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6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" y="79937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3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>
          <a:xfrm>
            <a:off x="1187624" y="105358"/>
            <a:ext cx="7128792" cy="53105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Социальная политика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65717" y="766279"/>
            <a:ext cx="3564093" cy="9312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i="1" dirty="0" smtClean="0">
                <a:solidFill>
                  <a:schemeClr val="tx2"/>
                </a:solidFill>
                <a:latin typeface="PT Astra Serif"/>
                <a:cs typeface="Arial" pitchFamily="34" charset="0"/>
              </a:rPr>
              <a:t>Строительство детского сада в с. Крапивна – 101 млн. руб.</a:t>
            </a:r>
            <a:endParaRPr lang="ru-RU" sz="1600" b="1" i="1" dirty="0">
              <a:solidFill>
                <a:schemeClr val="tx2"/>
              </a:solidFill>
              <a:latin typeface="PT Astra Serif"/>
              <a:cs typeface="Arial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587565" y="3917458"/>
            <a:ext cx="5488245" cy="8639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i="1" dirty="0" smtClean="0">
                <a:latin typeface="PT Astra Serif"/>
              </a:rPr>
              <a:t>Капитальный ремонт и у</a:t>
            </a:r>
            <a:r>
              <a:rPr lang="ru-RU" sz="1600" b="1" i="1" dirty="0" smtClean="0">
                <a:latin typeface="PT Astra Serif"/>
                <a:cs typeface="Arial" pitchFamily="34" charset="0"/>
              </a:rPr>
              <a:t>крепление </a:t>
            </a:r>
            <a:r>
              <a:rPr lang="ru-RU" sz="1600" b="1" i="1" dirty="0">
                <a:latin typeface="PT Astra Serif"/>
                <a:cs typeface="Arial" pitchFamily="34" charset="0"/>
              </a:rPr>
              <a:t>МТБ</a:t>
            </a:r>
            <a:r>
              <a:rPr lang="ru-RU" sz="1600" b="1" i="1" dirty="0" smtClean="0">
                <a:latin typeface="PT Astra Serif"/>
              </a:rPr>
              <a:t> учреждений образования и </a:t>
            </a:r>
            <a:r>
              <a:rPr lang="ru-RU" sz="1600" b="1" i="1" dirty="0" smtClean="0">
                <a:latin typeface="PT Astra Serif"/>
              </a:rPr>
              <a:t>культуры - 16 </a:t>
            </a:r>
            <a:r>
              <a:rPr lang="ru-RU" sz="1600" b="1" i="1" dirty="0" smtClean="0">
                <a:latin typeface="PT Astra Serif"/>
              </a:rPr>
              <a:t>млн. руб. </a:t>
            </a:r>
            <a:endParaRPr lang="ru-RU" sz="1600" b="1" i="1" dirty="0">
              <a:latin typeface="PT Astra Serif"/>
            </a:endParaRP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7807" y="6312966"/>
            <a:ext cx="457200" cy="4572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23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877" y="4758212"/>
            <a:ext cx="2640619" cy="16939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0392" y="6441396"/>
            <a:ext cx="792088" cy="299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21</a:t>
            </a:r>
            <a:endParaRPr lang="ru-RU" sz="14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2" y="4758213"/>
            <a:ext cx="3037344" cy="1693961"/>
          </a:xfrm>
          <a:prstGeom prst="rect">
            <a:avLst/>
          </a:prstGeom>
        </p:spPr>
      </p:pic>
      <p:pic>
        <p:nvPicPr>
          <p:cNvPr id="23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7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529" r="100000">
                        <a14:foregroundMark x1="5882" y1="31250" x2="7166" y2="34688"/>
                        <a14:foregroundMark x1="43636" y1="52344" x2="50267" y2="4890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21835"/>
            <a:ext cx="3816424" cy="21015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81430"/>
            <a:ext cx="2847625" cy="169396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3"/>
          </p:nvPr>
        </p:nvSpPr>
        <p:spPr>
          <a:xfrm>
            <a:off x="66824" y="3512734"/>
            <a:ext cx="3377214" cy="1531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i="1" dirty="0" smtClean="0">
                <a:latin typeface="PT Astra Serif"/>
                <a:cs typeface="Arial" pitchFamily="34" charset="0"/>
              </a:rPr>
              <a:t>Проведение оздоровительных мероприятий – 18 млн. руб.</a:t>
            </a:r>
            <a:endParaRPr lang="ru-RU" sz="1600" b="1" i="1" dirty="0">
              <a:latin typeface="PT Astra Serif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864547"/>
            <a:ext cx="491289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600" b="1" i="1" dirty="0" smtClean="0">
                <a:latin typeface="PT Astra Serif"/>
                <a:cs typeface="Arial" pitchFamily="34" charset="0"/>
              </a:rPr>
              <a:t>Укрепление МТБ МБУ «Детский оздоровительный лагерь им. </a:t>
            </a:r>
            <a:r>
              <a:rPr lang="ru-RU" sz="1600" b="1" i="1" dirty="0" err="1" smtClean="0">
                <a:latin typeface="PT Astra Serif"/>
                <a:cs typeface="Arial" pitchFamily="34" charset="0"/>
              </a:rPr>
              <a:t>О.Кошевого</a:t>
            </a:r>
            <a:r>
              <a:rPr lang="ru-RU" sz="1600" b="1" i="1" dirty="0" smtClean="0">
                <a:latin typeface="PT Astra Serif"/>
                <a:cs typeface="Arial" pitchFamily="34" charset="0"/>
              </a:rPr>
              <a:t>» </a:t>
            </a:r>
          </a:p>
          <a:p>
            <a:pPr algn="ctr">
              <a:spcBef>
                <a:spcPct val="20000"/>
              </a:spcBef>
            </a:pPr>
            <a:r>
              <a:rPr lang="ru-RU" sz="1600" b="1" i="1" dirty="0" smtClean="0">
                <a:latin typeface="PT Astra Serif"/>
                <a:cs typeface="Arial" pitchFamily="34" charset="0"/>
              </a:rPr>
              <a:t>- 26,0 млн. руб.</a:t>
            </a:r>
            <a:endParaRPr lang="ru-RU" sz="1600" b="1" i="1" dirty="0">
              <a:latin typeface="PT Astra Serif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32863"/>
            <a:ext cx="4176464" cy="2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 build="p"/>
      <p:bldP spid="7" grpId="0" build="p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856"/>
            <a:ext cx="852357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Поддержка молодых семей</a:t>
            </a:r>
            <a:endParaRPr lang="ru-RU" sz="2800" b="1" dirty="0">
              <a:ln w="9525">
                <a:noFill/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33" y="6453336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22</a:t>
            </a:r>
            <a:endParaRPr lang="ru-RU" sz="14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7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7" b="94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6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24128" y="3097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40166"/>
              </p:ext>
            </p:extLst>
          </p:nvPr>
        </p:nvGraphicFramePr>
        <p:xfrm>
          <a:off x="4499992" y="1196752"/>
          <a:ext cx="4464496" cy="25706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10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35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4561">
                <a:tc>
                  <a:txBody>
                    <a:bodyPr/>
                    <a:lstStyle/>
                    <a:p>
                      <a:endParaRPr lang="ru-RU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2021 год</a:t>
                      </a:r>
                      <a:endParaRPr lang="ru-RU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04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Приобретение жилья молодым семьям </a:t>
                      </a:r>
                      <a:endParaRPr lang="ru-RU" dirty="0">
                        <a:solidFill>
                          <a:schemeClr val="bg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17,7 млн.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 руб.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433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Молодые семьи</a:t>
                      </a:r>
                      <a:r>
                        <a:rPr lang="ru-RU" baseline="0" dirty="0" smtClean="0">
                          <a:latin typeface="PT Astra Serif" pitchFamily="18" charset="-52"/>
                          <a:ea typeface="PT Astra Serif" pitchFamily="18" charset="-52"/>
                        </a:rPr>
                        <a:t> и молодые специалисты в сельской местности</a:t>
                      </a:r>
                      <a:endParaRPr lang="ru-RU" dirty="0">
                        <a:solidFill>
                          <a:schemeClr val="bg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198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 тыс. руб.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84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Инженерная инфраструктура</a:t>
                      </a:r>
                      <a:endParaRPr lang="ru-RU" dirty="0">
                        <a:solidFill>
                          <a:schemeClr val="bg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2,5 млн.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руб.</a:t>
                      </a:r>
                      <a:endParaRPr lang="ru-RU" dirty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97275"/>
            <a:ext cx="3646904" cy="2581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3443255" cy="25725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639" b="99444" l="1875" r="99375">
                        <a14:foregroundMark x1="80521" y1="53611" x2="78958" y2="80278"/>
                        <a14:foregroundMark x1="81354" y1="80278" x2="80521" y2="89583"/>
                        <a14:foregroundMark x1="93229" y1="51250" x2="90313" y2="86389"/>
                        <a14:foregroundMark x1="12083" y1="44167" x2="7813" y2="86389"/>
                        <a14:foregroundMark x1="58854" y1="42639" x2="49583" y2="43889"/>
                        <a14:foregroundMark x1="34792" y1="74444" x2="33750" y2="88333"/>
                        <a14:foregroundMark x1="28958" y1="79444" x2="29271" y2="89583"/>
                        <a14:foregroundMark x1="35625" y1="89583" x2="33958" y2="8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2880320" cy="18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275" y="287314"/>
            <a:ext cx="8435629" cy="7757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Перечень муниципальных программ и </a:t>
            </a: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объем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их финансового обеспечения на </a:t>
            </a: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2021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год и на плановый период </a:t>
            </a: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2022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2023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годов, </a:t>
            </a: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млн.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руб.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graphicFrame>
        <p:nvGraphicFramePr>
          <p:cNvPr id="7" name="Объект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666814"/>
              </p:ext>
            </p:extLst>
          </p:nvPr>
        </p:nvGraphicFramePr>
        <p:xfrm>
          <a:off x="0" y="1196751"/>
          <a:ext cx="9144000" cy="569415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4156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8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43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5044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800"/>
                        </a:lnSpc>
                      </a:pPr>
                      <a:r>
                        <a:rPr lang="ru-RU" sz="1300" b="1" i="0" u="none" strike="noStrike" dirty="0">
                          <a:effectLst/>
                          <a:latin typeface="PT Astra Serif"/>
                          <a:cs typeface="Arial" pitchFamily="34" charset="0"/>
                        </a:rPr>
                        <a:t>Наименование </a:t>
                      </a: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/>
                          <a:cs typeface="Arial" pitchFamily="34" charset="0"/>
                        </a:rPr>
                        <a:t>Объем финансового обеспечения</a:t>
                      </a:r>
                      <a:endParaRPr lang="ru-RU" sz="13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800"/>
                        </a:lnSpc>
                      </a:pPr>
                      <a:r>
                        <a:rPr lang="ru-RU" sz="1300" b="1" i="0" u="none" strike="noStrike" dirty="0">
                          <a:effectLst/>
                          <a:latin typeface="PT Astra Serif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dirty="0" smtClean="0">
                          <a:effectLst/>
                          <a:latin typeface="PT Astra Serif"/>
                          <a:cs typeface="Arial" pitchFamily="34" charset="0"/>
                        </a:rPr>
                        <a:t>2021 </a:t>
                      </a:r>
                      <a:r>
                        <a:rPr lang="ru-RU" sz="1300" b="1" i="0" u="none" strike="noStrike" dirty="0">
                          <a:effectLst/>
                          <a:latin typeface="PT Astra Serif"/>
                          <a:cs typeface="Arial" pitchFamily="34" charset="0"/>
                        </a:rPr>
                        <a:t>год </a:t>
                      </a: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800"/>
                        </a:lnSpc>
                      </a:pPr>
                      <a:r>
                        <a:rPr lang="ru-RU" sz="1300" b="1" i="0" u="none" strike="noStrike" dirty="0">
                          <a:effectLst/>
                          <a:latin typeface="PT Astra Serif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dirty="0" smtClean="0">
                          <a:effectLst/>
                          <a:latin typeface="PT Astra Serif"/>
                          <a:cs typeface="Arial" pitchFamily="34" charset="0"/>
                        </a:rPr>
                        <a:t>2022 </a:t>
                      </a:r>
                      <a:r>
                        <a:rPr lang="ru-RU" sz="1300" b="1" i="0" u="none" strike="noStrike" dirty="0">
                          <a:effectLst/>
                          <a:latin typeface="PT Astra Serif"/>
                          <a:cs typeface="Arial" pitchFamily="34" charset="0"/>
                        </a:rPr>
                        <a:t>год </a:t>
                      </a: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800"/>
                        </a:lnSpc>
                      </a:pPr>
                      <a:r>
                        <a:rPr lang="ru-RU" sz="1300" b="1" i="0" u="none" strike="noStrike" dirty="0">
                          <a:effectLst/>
                          <a:latin typeface="PT Astra Serif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dirty="0" smtClean="0">
                          <a:effectLst/>
                          <a:latin typeface="PT Astra Serif"/>
                          <a:cs typeface="Arial" pitchFamily="34" charset="0"/>
                        </a:rPr>
                        <a:t>2023 </a:t>
                      </a:r>
                      <a:r>
                        <a:rPr lang="ru-RU" sz="1300" b="1" i="0" u="none" strike="noStrike" dirty="0">
                          <a:effectLst/>
                          <a:latin typeface="PT Astra Serif"/>
                          <a:cs typeface="Arial" pitchFamily="34" charset="0"/>
                        </a:rPr>
                        <a:t>год </a:t>
                      </a: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образования и архивного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дела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1 356</a:t>
                      </a: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1 226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1 165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Развитие культуры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88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85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89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физической культуры, спорта и молодежной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политики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4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Социальная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поддержка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населения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50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47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Управление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муниципальными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финансами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98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104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109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Энергосбережение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и повышение энергетической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эффективности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4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Управление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муниципальным имуществом 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52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50 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39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Повышение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общественной безопасности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населения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8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Защита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населения и территории от чрезвычайных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ситуаций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50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Модернизация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и развитие автомобильных дорог, повышение безопасности дорожного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движения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95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78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80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Охрана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окружающей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среды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50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Улучшение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жилищных условий граждан и комплексное развитие коммунальной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инфраструктуры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257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138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133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малого и среднего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предпринимательства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 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850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Информирование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населения о деятельности органов местного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самоуправления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и поддержание информационной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системы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4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5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850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Оказание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поддержки социально-ориентированным некоммерческим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организациям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 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Развитие </a:t>
                      </a:r>
                      <a:r>
                        <a:rPr lang="ru-RU" sz="1300" b="1" u="none" strike="noStrike" dirty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муниципальной </a:t>
                      </a: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службы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0,7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0,7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0,7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43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Осуществление градостроительной деятельности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800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3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 Доступная</a:t>
                      </a:r>
                      <a:r>
                        <a:rPr lang="ru-RU" sz="1300" b="1" u="none" strike="noStrike" baseline="0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 среда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82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Комплексное развитие сельских территорий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0,7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31</a:t>
                      </a:r>
                      <a:endParaRPr lang="ru-RU" sz="13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800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3845" marR="3845" marT="38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2 037 </a:t>
                      </a:r>
                      <a:endParaRPr lang="ru-RU" sz="14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1 799</a:t>
                      </a:r>
                      <a:endParaRPr lang="ru-RU" sz="14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u="none" strike="noStrike" dirty="0" smtClean="0">
                          <a:solidFill>
                            <a:srgbClr val="102844"/>
                          </a:solidFill>
                          <a:effectLst/>
                          <a:latin typeface="PT Astra Serif"/>
                          <a:cs typeface="Arial" pitchFamily="34" charset="0"/>
                        </a:rPr>
                        <a:t>1 698</a:t>
                      </a:r>
                      <a:endParaRPr lang="ru-RU" sz="1400" b="1" i="0" u="none" strike="noStrike" dirty="0">
                        <a:solidFill>
                          <a:srgbClr val="102844"/>
                        </a:solidFill>
                        <a:effectLst/>
                        <a:latin typeface="PT Astra Serif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6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" y="79937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750256" y="424195"/>
            <a:ext cx="625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Формирование современной городской среды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522297"/>
            <a:ext cx="367240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latin typeface="PT Astra Serif"/>
                <a:ea typeface="Times New Roman" panose="02020603050405020304" pitchFamily="18" charset="0"/>
                <a:cs typeface="Arial" pitchFamily="34" charset="0"/>
              </a:rPr>
              <a:t>Благоустройство придомовых территорий – 36,8 </a:t>
            </a:r>
            <a:r>
              <a:rPr lang="ru-RU" sz="1600" b="1" i="1" dirty="0" err="1" smtClean="0">
                <a:latin typeface="PT Astra Serif"/>
                <a:ea typeface="Times New Roman" panose="02020603050405020304" pitchFamily="18" charset="0"/>
                <a:cs typeface="Arial" pitchFamily="34" charset="0"/>
              </a:rPr>
              <a:t>млн.рублей</a:t>
            </a:r>
            <a:endParaRPr lang="ru-RU" sz="1600" b="1" i="1" dirty="0">
              <a:latin typeface="PT Astra Serif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1" y="1502787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PT Astra Serif"/>
                <a:cs typeface="Arial" pitchFamily="34" charset="0"/>
              </a:rPr>
              <a:t>Укрепление береговой </a:t>
            </a:r>
            <a:r>
              <a:rPr lang="ru-RU" sz="1600" b="1" i="1" dirty="0">
                <a:latin typeface="PT Astra Serif"/>
                <a:cs typeface="Arial" pitchFamily="34" charset="0"/>
              </a:rPr>
              <a:t>линии </a:t>
            </a:r>
            <a:r>
              <a:rPr lang="ru-RU" sz="1600" b="1" i="1" dirty="0" err="1" smtClean="0">
                <a:latin typeface="PT Astra Serif"/>
                <a:cs typeface="Arial" pitchFamily="34" charset="0"/>
              </a:rPr>
              <a:t>р.п.Первомайский</a:t>
            </a:r>
            <a:r>
              <a:rPr lang="ru-RU" sz="1600" b="1" i="1" dirty="0" smtClean="0">
                <a:latin typeface="PT Astra Serif"/>
                <a:cs typeface="Arial" pitchFamily="34" charset="0"/>
              </a:rPr>
              <a:t> – 4,1 </a:t>
            </a:r>
            <a:r>
              <a:rPr lang="ru-RU" sz="1600" b="1" i="1" dirty="0" err="1" smtClean="0">
                <a:latin typeface="PT Astra Serif"/>
                <a:cs typeface="Arial" pitchFamily="34" charset="0"/>
              </a:rPr>
              <a:t>млн.рублей</a:t>
            </a:r>
            <a:endParaRPr lang="ru-RU" sz="1600" b="1" i="1" dirty="0">
              <a:latin typeface="PT Astra Serif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8384" y="6359016"/>
            <a:ext cx="792088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24</a:t>
            </a:r>
            <a:endParaRPr lang="ru-RU" sz="14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83268"/>
            <a:ext cx="4067943" cy="2587362"/>
          </a:xfrm>
          <a:prstGeom prst="rect">
            <a:avLst/>
          </a:prstGeom>
        </p:spPr>
      </p:pic>
      <p:pic>
        <p:nvPicPr>
          <p:cNvPr id="11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7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7744" y="5123512"/>
            <a:ext cx="5760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PT Astra Serif"/>
                <a:cs typeface="Arial" pitchFamily="34" charset="0"/>
              </a:rPr>
              <a:t>В том числе:</a:t>
            </a: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PT Astra Serif"/>
                <a:cs typeface="Arial" pitchFamily="34" charset="0"/>
              </a:rPr>
              <a:t>средства федерального бюджета – 38,5 млн. рублей,</a:t>
            </a: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PT Astra Serif"/>
                <a:cs typeface="Arial" pitchFamily="34" charset="0"/>
              </a:rPr>
              <a:t>средства областного бюджета -1,6 млн. рублей,</a:t>
            </a: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PT Astra Serif"/>
                <a:cs typeface="Arial" pitchFamily="34" charset="0"/>
              </a:rPr>
              <a:t>средства муниципальных образований  и населения – 0,8 млн. рублей  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PT Astra Serif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17" y="2363911"/>
            <a:ext cx="4158879" cy="26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906654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Расходы на содержание органов местного самоуправления муниципального района, млн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. руб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.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023993"/>
              </p:ext>
            </p:extLst>
          </p:nvPr>
        </p:nvGraphicFramePr>
        <p:xfrm>
          <a:off x="457200" y="1484784"/>
          <a:ext cx="8370688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27833" cy="3651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PT Astra Serif"/>
              </a:rPr>
              <a:t>25</a:t>
            </a:r>
            <a:endParaRPr lang="ru-RU" sz="1400" dirty="0">
              <a:latin typeface="PT Astra Serif"/>
            </a:endParaRPr>
          </a:p>
        </p:txBody>
      </p:sp>
      <p:pic>
        <p:nvPicPr>
          <p:cNvPr id="6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77" y="620706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Межбюджетные трансферты из бюджета муниципального образования </a:t>
            </a:r>
            <a:r>
              <a:rPr lang="ru-RU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Щекинский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район бюджетам городских и сельских поселений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PT Astra Serif"/>
              </a:rPr>
              <a:t>,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PT Astra Serif"/>
              </a:rPr>
            </a:b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млн. руб.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34999"/>
              </p:ext>
            </p:extLst>
          </p:nvPr>
        </p:nvGraphicFramePr>
        <p:xfrm>
          <a:off x="755576" y="2060848"/>
          <a:ext cx="8507288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00055" y="6381328"/>
            <a:ext cx="427833" cy="3651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PT Astra Serif"/>
              </a:rPr>
              <a:t>26</a:t>
            </a:r>
            <a:endParaRPr lang="ru-RU" sz="1400" dirty="0">
              <a:latin typeface="PT Astra Serif"/>
            </a:endParaRPr>
          </a:p>
        </p:txBody>
      </p:sp>
      <p:pic>
        <p:nvPicPr>
          <p:cNvPr id="6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62579"/>
            <a:ext cx="8615835" cy="8282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Финансовая помощь муниципальным 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образованиям, млн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. руб.</a:t>
            </a:r>
            <a:b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</a:b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304912"/>
              </p:ext>
            </p:extLst>
          </p:nvPr>
        </p:nvGraphicFramePr>
        <p:xfrm>
          <a:off x="747832" y="1196752"/>
          <a:ext cx="8579296" cy="5049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427833" cy="3651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PT Astra Serif"/>
              </a:rPr>
              <a:t>27</a:t>
            </a:r>
            <a:endParaRPr lang="ru-RU" sz="1400" dirty="0">
              <a:latin typeface="PT Astra Serif"/>
            </a:endParaRPr>
          </a:p>
        </p:txBody>
      </p:sp>
      <p:pic>
        <p:nvPicPr>
          <p:cNvPr id="6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7893" y="404996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PT Astra Serif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PT Astra Serif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  <a:cs typeface="Arial" pitchFamily="34" charset="0"/>
              </a:rPr>
              <a:t>Дотация 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  <a:cs typeface="Arial" pitchFamily="34" charset="0"/>
              </a:rPr>
              <a:t>на стимулирование бюджетам 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  <a:cs typeface="Arial" pitchFamily="34" charset="0"/>
              </a:rPr>
              <a:t>поселений,  тыс. руб.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  <a:cs typeface="Arial" pitchFamily="34" charset="0"/>
              </a:rPr>
            </a:b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  <a:cs typeface="Arial" pitchFamily="34" charset="0"/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125107"/>
              </p:ext>
            </p:extLst>
          </p:nvPr>
        </p:nvGraphicFramePr>
        <p:xfrm>
          <a:off x="178420" y="1772816"/>
          <a:ext cx="79563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427833" cy="3651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28</a:t>
            </a:r>
            <a:endParaRPr lang="ru-RU" sz="14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8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810494"/>
              </p:ext>
            </p:extLst>
          </p:nvPr>
        </p:nvGraphicFramePr>
        <p:xfrm>
          <a:off x="5508104" y="1340768"/>
          <a:ext cx="3600400" cy="26757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879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94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29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889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itchFamily="18" charset="-52"/>
                          <a:ea typeface="PT Astra Serif" pitchFamily="18" charset="-52"/>
                        </a:rPr>
                        <a:t>Дотация на стимулирование муниципальных образований поселений по улучшению качества управления муниципальными финансами по итогам мониторинга за 2019 год</a:t>
                      </a:r>
                      <a:endParaRPr lang="ru-RU" sz="1200" b="1" i="1" dirty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89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Муниципальное образование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Место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Сумма, тыс. </a:t>
                      </a:r>
                      <a:r>
                        <a:rPr lang="ru-RU" sz="1200" b="1" dirty="0" err="1" smtClean="0">
                          <a:latin typeface="PT Astra Serif" pitchFamily="18" charset="-52"/>
                          <a:ea typeface="PT Astra Serif" pitchFamily="18" charset="-52"/>
                        </a:rPr>
                        <a:t>руб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89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 smtClean="0">
                          <a:latin typeface="PT Astra Serif" pitchFamily="18" charset="-52"/>
                          <a:ea typeface="PT Astra Serif" pitchFamily="18" charset="-52"/>
                        </a:rPr>
                        <a:t>р.п</a:t>
                      </a:r>
                      <a:r>
                        <a:rPr lang="ru-RU" sz="1200" dirty="0" smtClean="0">
                          <a:latin typeface="PT Astra Serif" pitchFamily="18" charset="-52"/>
                          <a:ea typeface="PT Astra Serif" pitchFamily="18" charset="-52"/>
                        </a:rPr>
                        <a:t>. Первомайский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itchFamily="18" charset="-52"/>
                          <a:ea typeface="PT Astra Serif" pitchFamily="18" charset="-52"/>
                        </a:rPr>
                        <a:t>1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itchFamily="18" charset="-52"/>
                          <a:ea typeface="PT Astra Serif" pitchFamily="18" charset="-52"/>
                        </a:rPr>
                        <a:t>60,0</a:t>
                      </a:r>
                      <a:endParaRPr lang="ru-RU" sz="1200" b="1" dirty="0" smtClean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89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 smtClean="0">
                          <a:latin typeface="PT Astra Serif" pitchFamily="18" charset="-52"/>
                          <a:ea typeface="PT Astra Serif" pitchFamily="18" charset="-52"/>
                        </a:rPr>
                        <a:t>Крапивенское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itchFamily="18" charset="-52"/>
                          <a:ea typeface="PT Astra Serif" pitchFamily="18" charset="-52"/>
                        </a:rPr>
                        <a:t>60,0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89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itchFamily="18" charset="-52"/>
                          <a:ea typeface="PT Astra Serif" pitchFamily="18" charset="-52"/>
                        </a:rPr>
                        <a:t>г. Щекино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itchFamily="18" charset="-52"/>
                          <a:ea typeface="PT Astra Serif" pitchFamily="18" charset="-52"/>
                        </a:rPr>
                        <a:t>2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itchFamily="18" charset="-52"/>
                          <a:ea typeface="PT Astra Serif" pitchFamily="18" charset="-52"/>
                        </a:rPr>
                        <a:t>40,0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89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Лазарево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itchFamily="18" charset="-52"/>
                          <a:ea typeface="PT Astra Serif" pitchFamily="18" charset="-52"/>
                        </a:rPr>
                        <a:t>40,0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3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631"/>
            <a:ext cx="9001000" cy="8823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PT Astra Serif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PT Astra Serif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  <a:cs typeface="Arial" pitchFamily="34" charset="0"/>
              </a:rPr>
              <a:t>Объем средств на осуществление части полномочий, передаваемых из бюджета муниципального образования </a:t>
            </a:r>
            <a:r>
              <a:rPr lang="ru-RU" sz="24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  <a:cs typeface="Arial" pitchFamily="34" charset="0"/>
              </a:rPr>
              <a:t>Щекинский</a:t>
            </a: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  <a:cs typeface="Arial" pitchFamily="34" charset="0"/>
              </a:rPr>
              <a:t> район бюджетам сельских поселений в соответствии с заключенными соглашениями, млн. руб.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750153"/>
              </p:ext>
            </p:extLst>
          </p:nvPr>
        </p:nvGraphicFramePr>
        <p:xfrm>
          <a:off x="0" y="1615440"/>
          <a:ext cx="9144000" cy="51766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99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4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62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PT Astra Serif"/>
                        </a:rPr>
                        <a:t> передаваемых полномочий</a:t>
                      </a:r>
                      <a:endParaRPr lang="ru-RU" sz="1400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2021</a:t>
                      </a:r>
                      <a:endParaRPr lang="ru-RU" sz="1600" dirty="0">
                        <a:latin typeface="PT Astra Serif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/>
                        </a:rPr>
                        <a:t>ИТОГО: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/>
                        </a:rPr>
                        <a:t>2,7</a:t>
                      </a:r>
                      <a:endParaRPr lang="ru-RU" sz="12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087"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В том числе:</a:t>
                      </a:r>
                      <a:endParaRPr lang="ru-RU" sz="1200" b="1" dirty="0">
                        <a:latin typeface="PT Astra Serif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8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Участие в профилактике терроризма и экстремизма, а также в минимизации и (или) ликвидации последствий проявлений терроризма и экстремизма в границах поселения</a:t>
                      </a:r>
                      <a:endParaRPr lang="ru-RU" sz="1200" b="1" dirty="0">
                        <a:latin typeface="PT Astra Serif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0,1</a:t>
                      </a:r>
                      <a:endParaRPr lang="ru-RU" sz="1200" b="1" dirty="0" smtClean="0">
                        <a:latin typeface="PT Astra Serif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42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Обеспечение проживающих в поселении и нуждающихся в жилых помещениях малоимущих граждан жилыми помещениями,  организации строительства и содержания муниципального жилищного фонда, созданию условий для жилищного строительства, а также иных полномочий органов местного самоуправления в соответствии с жилищным законодательством</a:t>
                      </a:r>
                      <a:endParaRPr lang="ru-RU" sz="1200" b="1" dirty="0">
                        <a:latin typeface="PT Astra Serif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/>
                      </a:endParaRPr>
                    </a:p>
                    <a:p>
                      <a:pPr algn="ctr"/>
                      <a:endParaRPr lang="ru-RU" sz="1200" dirty="0" smtClean="0">
                        <a:latin typeface="PT Astra Serif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1,3</a:t>
                      </a:r>
                      <a:endParaRPr lang="ru-RU" sz="1200" b="1" dirty="0">
                        <a:latin typeface="PT Astra Serif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0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Организация ритуальных услуг и содержанию мест захоронения</a:t>
                      </a:r>
                      <a:endParaRPr lang="ru-RU" sz="1200" b="1" dirty="0">
                        <a:latin typeface="PT Astra Serif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0,7</a:t>
                      </a:r>
                      <a:endParaRPr lang="ru-RU" sz="1200" b="1" dirty="0">
                        <a:latin typeface="PT Astra Serif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42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Сохранение, использование и популяризация объектов культурного наследия (памятников истории и культуры), находящихся в собственности поселения, охране объектов культурного наследия (памятников истории и культуры) местного (муниципального) значения, расположенных на территории поселения</a:t>
                      </a:r>
                      <a:endParaRPr lang="ru-RU" sz="1200" b="1" dirty="0">
                        <a:latin typeface="PT Astra Serif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0,1</a:t>
                      </a:r>
                      <a:endParaRPr lang="ru-RU" sz="1200" b="1" dirty="0">
                        <a:latin typeface="PT Astra Serif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042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Сохранение, использование и популяризация объектов культурного наследия (памятников истории и культуры), находящихся в собственности муниципального района, охране объектов культурного наследия (памятников истории и культуры) местного (муниципального) значения, расположенных на территории муниципального района </a:t>
                      </a:r>
                      <a:endParaRPr lang="ru-RU" sz="1200" b="1" dirty="0">
                        <a:latin typeface="PT Astra Serif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0,2</a:t>
                      </a:r>
                      <a:endParaRPr lang="ru-RU" sz="1200" b="1" dirty="0">
                        <a:latin typeface="PT Astra Serif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227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/>
                        </a:rPr>
                        <a:t>Обеспечение проживающих в поселении и нуждающихся в жилых помещениях малоимущих граждан жилыми помещениями,  организации строительства и содержания муниципального жилищного фонда, созданию условий для жилищного строительства, а также иных полномочий органов местного самоуправления в соответствии с жилищным законодательством, за исключением осуществления муниципального жилищного контроля и реализации проектов в рамках государственных программ</a:t>
                      </a:r>
                      <a:endParaRPr lang="ru-RU" sz="1200" b="1" dirty="0">
                        <a:latin typeface="PT Astra Serif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/>
                      </a:endParaRPr>
                    </a:p>
                    <a:p>
                      <a:pPr algn="ctr"/>
                      <a:endParaRPr lang="ru-RU" sz="1200" dirty="0" smtClean="0">
                        <a:latin typeface="PT Astra Serif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/>
                        </a:rPr>
                        <a:t>0,3</a:t>
                      </a:r>
                    </a:p>
                    <a:p>
                      <a:pPr algn="ctr"/>
                      <a:endParaRPr lang="ru-RU" sz="1200" b="1" dirty="0">
                        <a:latin typeface="PT Astra Serif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856"/>
            <a:ext cx="852357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Бюджет муниципального образования </a:t>
            </a:r>
            <a:r>
              <a:rPr lang="ru-RU" sz="2800" b="1" dirty="0" err="1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Щекинский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район на 2021-2023 </a:t>
            </a:r>
            <a:r>
              <a:rPr lang="ru-RU" sz="2800" b="1" dirty="0" err="1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гг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, млн. руб.</a:t>
            </a:r>
            <a:endParaRPr lang="ru-RU" sz="2800" b="1" dirty="0">
              <a:ln w="9525">
                <a:noFill/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33" y="6453336"/>
            <a:ext cx="2133600" cy="365125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3</a:t>
            </a:r>
          </a:p>
        </p:txBody>
      </p:sp>
      <p:pic>
        <p:nvPicPr>
          <p:cNvPr id="7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7" b="94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6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2" b="98333" l="10000" r="90000">
                        <a14:foregroundMark x1="26000" y1="77963" x2="26000" y2="77963"/>
                        <a14:foregroundMark x1="28667" y1="34444" x2="21778" y2="76296"/>
                        <a14:foregroundMark x1="28778" y1="36481" x2="35778" y2="77037"/>
                        <a14:foregroundMark x1="71111" y1="16296" x2="64000" y2="57407"/>
                        <a14:foregroundMark x1="71222" y1="17778" x2="77778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02" y="3379476"/>
            <a:ext cx="4101669" cy="27927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24128" y="3097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07974" y="4293096"/>
            <a:ext cx="138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2 160 </a:t>
            </a:r>
          </a:p>
          <a:p>
            <a:pPr algn="ctr"/>
            <a:r>
              <a:rPr lang="ru-RU" sz="2000" b="1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млн. руб</a:t>
            </a:r>
            <a:r>
              <a:rPr lang="ru-RU" sz="2000" b="1" dirty="0" smtClean="0">
                <a:latin typeface="PT Astra Serif" pitchFamily="18" charset="-52"/>
                <a:ea typeface="PT Astra Serif" pitchFamily="18" charset="-52"/>
              </a:rPr>
              <a:t>.</a:t>
            </a:r>
            <a:endParaRPr lang="ru-RU" sz="2000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699792" y="6100241"/>
            <a:ext cx="1894751" cy="633167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PT Astra Serif"/>
              </a:rPr>
              <a:t>Дефицит</a:t>
            </a:r>
            <a:r>
              <a:rPr lang="ru-RU" b="1" dirty="0" smtClean="0">
                <a:solidFill>
                  <a:schemeClr val="tx1"/>
                </a:solidFill>
                <a:latin typeface="PT Astra Serif"/>
              </a:rPr>
              <a:t> – </a:t>
            </a:r>
            <a:r>
              <a:rPr lang="ru-RU" sz="2000" b="1" dirty="0" smtClean="0">
                <a:solidFill>
                  <a:schemeClr val="tx1"/>
                </a:solidFill>
                <a:latin typeface="PT Astra Serif"/>
              </a:rPr>
              <a:t>72 млн. руб.</a:t>
            </a:r>
            <a:endParaRPr lang="ru-RU" sz="2000" b="1" dirty="0">
              <a:solidFill>
                <a:schemeClr val="tx1"/>
              </a:solidFill>
              <a:latin typeface="PT Astra Serif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0635" y1="31934" x2="59153" y2="33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03306"/>
            <a:ext cx="3537317" cy="394448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19602"/>
              </p:ext>
            </p:extLst>
          </p:nvPr>
        </p:nvGraphicFramePr>
        <p:xfrm>
          <a:off x="5076055" y="1286526"/>
          <a:ext cx="3991019" cy="23710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0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0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89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89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1755">
                <a:tc>
                  <a:txBody>
                    <a:bodyPr/>
                    <a:lstStyle/>
                    <a:p>
                      <a:endParaRPr lang="ru-RU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2021 год</a:t>
                      </a:r>
                      <a:endParaRPr lang="ru-RU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2022 год</a:t>
                      </a:r>
                      <a:endParaRPr lang="ru-RU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2023 </a:t>
                      </a:r>
                    </a:p>
                    <a:p>
                      <a:pPr algn="ctr"/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год</a:t>
                      </a:r>
                      <a:endParaRPr lang="ru-RU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750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Доходы</a:t>
                      </a:r>
                      <a:endParaRPr lang="ru-RU" dirty="0">
                        <a:solidFill>
                          <a:schemeClr val="bg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2 088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1 862</a:t>
                      </a:r>
                      <a:endParaRPr lang="ru-RU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1 791</a:t>
                      </a:r>
                      <a:endParaRPr lang="ru-RU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75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Расходы</a:t>
                      </a:r>
                      <a:endParaRPr lang="ru-RU" dirty="0">
                        <a:solidFill>
                          <a:schemeClr val="bg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2 160</a:t>
                      </a:r>
                      <a:endParaRPr lang="ru-RU" dirty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1 936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1 861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175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Дефицит</a:t>
                      </a:r>
                      <a:endParaRPr lang="ru-RU" dirty="0">
                        <a:solidFill>
                          <a:schemeClr val="bg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72</a:t>
                      </a:r>
                      <a:endParaRPr lang="ru-RU" dirty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T Astra Serif" pitchFamily="18" charset="-52"/>
                          <a:ea typeface="PT Astra Serif" pitchFamily="18" charset="-52"/>
                        </a:rPr>
                        <a:t>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02075" y="4739459"/>
            <a:ext cx="213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2 088</a:t>
            </a:r>
          </a:p>
          <a:p>
            <a:pPr algn="ctr"/>
            <a:r>
              <a:rPr lang="ru-RU" sz="2000" b="1" dirty="0" smtClean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 млн. руб.</a:t>
            </a:r>
            <a:endParaRPr lang="ru-RU" sz="2000" b="1" dirty="0"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20428" y="4808734"/>
            <a:ext cx="1511565" cy="6665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Доходы</a:t>
            </a:r>
            <a:endParaRPr lang="ru-RU" sz="24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5459535" y="4409632"/>
            <a:ext cx="1619338" cy="73239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Расходы</a:t>
            </a:r>
            <a:endParaRPr lang="ru-RU" sz="24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2139605" y="2708920"/>
            <a:ext cx="2027133" cy="948702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2021 год</a:t>
            </a:r>
            <a:endParaRPr lang="ru-RU" sz="2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0267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5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25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 animBg="1"/>
      <p:bldP spid="8" grpId="0"/>
      <p:bldP spid="6" grpId="0" animBg="1"/>
      <p:bldP spid="9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622" y="374800"/>
            <a:ext cx="7324970" cy="4918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PT Astra Serif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PT Astra Serif"/>
              </a:rPr>
            </a:b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Источники финансирования дефицита бюджета, млн. руб.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283225"/>
              </p:ext>
            </p:extLst>
          </p:nvPr>
        </p:nvGraphicFramePr>
        <p:xfrm>
          <a:off x="734888" y="2060848"/>
          <a:ext cx="8229600" cy="27233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32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0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PT Astra Serif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PT Astra Serif"/>
                        </a:rPr>
                        <a:t> показателя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2021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2023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PT Astra Serif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/>
                        </a:rPr>
                        <a:t>ИТОГО:</a:t>
                      </a:r>
                      <a:endParaRPr lang="ru-RU" sz="14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>
                    <a:solidFill>
                      <a:srgbClr val="FFD0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/>
                        </a:rPr>
                        <a:t>72,1</a:t>
                      </a:r>
                      <a:endParaRPr lang="ru-RU" sz="14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>
                    <a:solidFill>
                      <a:srgbClr val="FFD0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/>
                        </a:rPr>
                        <a:t>74,4</a:t>
                      </a:r>
                      <a:endParaRPr lang="ru-RU" sz="1400" b="1" dirty="0" smtClean="0">
                        <a:latin typeface="PT Astra Serif"/>
                        <a:cs typeface="Arial" pitchFamily="34" charset="0"/>
                      </a:endParaRPr>
                    </a:p>
                  </a:txBody>
                  <a:tcPr>
                    <a:solidFill>
                      <a:srgbClr val="FFD0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/>
                        </a:rPr>
                        <a:t>70,0</a:t>
                      </a:r>
                      <a:endParaRPr lang="ru-RU" sz="14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>
                    <a:solidFill>
                      <a:srgbClr val="FFD00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/>
                        </a:rPr>
                        <a:t>Кредиты кредитных организаций в валюте Российской Федерации</a:t>
                      </a:r>
                      <a:endParaRPr lang="ru-RU" sz="14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75,2</a:t>
                      </a:r>
                      <a:endParaRPr lang="ru-RU" sz="1400" b="1" dirty="0" smtClean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72,5</a:t>
                      </a:r>
                      <a:endParaRPr lang="ru-RU" sz="14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70</a:t>
                      </a:r>
                      <a:endParaRPr lang="ru-RU" sz="14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318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PT Astra Serif"/>
                        </a:rPr>
                        <a:t>Бюджетные кредиты, предоставленные внутри страны в валюте Российской Федерации</a:t>
                      </a:r>
                      <a:endParaRPr lang="ru-RU" sz="14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-4,0</a:t>
                      </a:r>
                      <a:endParaRPr lang="ru-RU" sz="14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1,9</a:t>
                      </a:r>
                      <a:endParaRPr lang="ru-RU" sz="14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-</a:t>
                      </a:r>
                      <a:endParaRPr lang="ru-RU" sz="14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PT Astra Serif"/>
                        </a:rPr>
                        <a:t>Изменение остатков средств на счетах по учету средств бюджетов</a:t>
                      </a:r>
                      <a:endParaRPr lang="ru-RU" sz="14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0,9</a:t>
                      </a:r>
                      <a:endParaRPr lang="ru-RU" sz="14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-</a:t>
                      </a:r>
                      <a:endParaRPr lang="ru-RU" sz="14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/>
                        </a:rPr>
                        <a:t>-</a:t>
                      </a:r>
                      <a:endParaRPr lang="ru-RU" sz="1400" b="1" dirty="0">
                        <a:latin typeface="PT Astra Serif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83153" y="6296912"/>
            <a:ext cx="2133600" cy="365125"/>
          </a:xfrm>
        </p:spPr>
        <p:txBody>
          <a:bodyPr/>
          <a:lstStyle/>
          <a:p>
            <a:r>
              <a:rPr lang="ru-RU" sz="1400" dirty="0" smtClean="0">
                <a:latin typeface="PT Astra Serif"/>
              </a:rPr>
              <a:t>30</a:t>
            </a:r>
            <a:endParaRPr lang="ru-RU" sz="1400" dirty="0">
              <a:latin typeface="PT Astra Serif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6673" y="6359016"/>
            <a:ext cx="72008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  <p:pic>
        <p:nvPicPr>
          <p:cNvPr id="6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7" b="100000" l="0" r="99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4" l="125" r="100000">
                        <a14:foregroundMark x1="45375" y1="19464" x2="80875" y2="25357"/>
                        <a14:foregroundMark x1="45125" y1="16964" x2="78875" y2="28929"/>
                        <a14:foregroundMark x1="43500" y1="25000" x2="89500" y2="22500"/>
                        <a14:foregroundMark x1="87750" y1="17679" x2="61375" y2="25714"/>
                        <a14:foregroundMark x1="44000" y1="28929" x2="60125" y2="21786"/>
                        <a14:foregroundMark x1="50625" y1="12679" x2="63125" y2="17321"/>
                        <a14:foregroundMark x1="60875" y1="20000" x2="49625" y2="11964"/>
                        <a14:foregroundMark x1="66375" y1="26071" x2="75000" y2="32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73724"/>
            <a:ext cx="2124309" cy="14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88" y="83671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Объем муниципального 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долга</a:t>
            </a:r>
            <a:b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</a:b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Щекинского района </a:t>
            </a:r>
            <a:b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</a:b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в 2016-2023 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годах, млн. рублей </a:t>
            </a:r>
            <a:b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</a:b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268399"/>
              </p:ext>
            </p:extLst>
          </p:nvPr>
        </p:nvGraphicFramePr>
        <p:xfrm>
          <a:off x="647056" y="1406829"/>
          <a:ext cx="849694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354" y="6309320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31</a:t>
            </a:r>
            <a:endParaRPr lang="ru-RU" sz="14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5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04" l="1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738" y="155679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Спасибо за внимание!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80648" y="6375593"/>
            <a:ext cx="457200" cy="4572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31</a:t>
            </a:r>
            <a:endParaRPr lang="ru-RU" sz="14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" y="-1"/>
            <a:ext cx="9137848" cy="6832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472737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 </a:t>
            </a:r>
            <a:r>
              <a:rPr lang="ru-RU" sz="4000" b="1" dirty="0" smtClean="0">
                <a:latin typeface="Arial" pitchFamily="34" charset="0"/>
                <a:ea typeface="Batang" panose="02030600000101010101" pitchFamily="18" charset="-127"/>
                <a:cs typeface="Arial" pitchFamily="34" charset="0"/>
              </a:rPr>
              <a:t>Спасибо </a:t>
            </a:r>
            <a:r>
              <a:rPr lang="ru-RU" sz="4000" b="1" dirty="0">
                <a:latin typeface="Arial" pitchFamily="34" charset="0"/>
                <a:ea typeface="Batang" panose="02030600000101010101" pitchFamily="18" charset="-127"/>
                <a:cs typeface="Arial" pitchFamily="34" charset="0"/>
              </a:rPr>
              <a:t>за внимание!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156" y="49206"/>
            <a:ext cx="8642659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Доходы бюджета муниципального образования </a:t>
            </a:r>
            <a:r>
              <a:rPr lang="ru-RU" sz="2800" b="1" dirty="0" err="1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Щекинский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район </a:t>
            </a:r>
            <a:b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</a:b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на 2021 – 2023 </a:t>
            </a:r>
            <a:r>
              <a:rPr lang="ru-RU" sz="2800" b="1" dirty="0" err="1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гг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, млн. руб.</a:t>
            </a:r>
            <a:endParaRPr lang="ru-RU" sz="2800" b="1" dirty="0">
              <a:ln w="9525">
                <a:noFill/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669849"/>
              </p:ext>
            </p:extLst>
          </p:nvPr>
        </p:nvGraphicFramePr>
        <p:xfrm>
          <a:off x="915695" y="3545632"/>
          <a:ext cx="5096465" cy="3272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33" y="6453336"/>
            <a:ext cx="2133600" cy="365125"/>
          </a:xfrm>
        </p:spPr>
        <p:txBody>
          <a:bodyPr/>
          <a:lstStyle/>
          <a:p>
            <a:r>
              <a:rPr lang="ru-RU" sz="1400" dirty="0" smtClean="0">
                <a:latin typeface="PT Astra Serif" pitchFamily="18" charset="-52"/>
                <a:ea typeface="PT Astra Serif" pitchFamily="18" charset="-52"/>
              </a:rPr>
              <a:t>4</a:t>
            </a:r>
            <a:endParaRPr lang="ru-RU" sz="14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7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15083211"/>
              </p:ext>
            </p:extLst>
          </p:nvPr>
        </p:nvGraphicFramePr>
        <p:xfrm>
          <a:off x="5364088" y="3573016"/>
          <a:ext cx="36004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99688144"/>
              </p:ext>
            </p:extLst>
          </p:nvPr>
        </p:nvGraphicFramePr>
        <p:xfrm>
          <a:off x="1691680" y="1196752"/>
          <a:ext cx="6624736" cy="336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611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8" grpId="0">
        <p:bldAsOne/>
      </p:bldGraphic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12" y="50521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Динамика 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собственных </a:t>
            </a:r>
            <a:r>
              <a:rPr lang="ru-RU" sz="2800" b="1" dirty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доходов бюджета муниципального образования </a:t>
            </a:r>
            <a:r>
              <a:rPr lang="ru-RU" sz="2800" b="1" dirty="0" err="1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Щекинский</a:t>
            </a:r>
            <a:r>
              <a:rPr lang="ru-RU" sz="2800" b="1" dirty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район, млн. руб.</a:t>
            </a:r>
            <a:endParaRPr lang="ru-RU" sz="2800" b="1" dirty="0">
              <a:ln w="9525">
                <a:noFill/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217468"/>
              </p:ext>
            </p:extLst>
          </p:nvPr>
        </p:nvGraphicFramePr>
        <p:xfrm>
          <a:off x="897893" y="1556792"/>
          <a:ext cx="763454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33" y="6453336"/>
            <a:ext cx="2133600" cy="365125"/>
          </a:xfrm>
        </p:spPr>
        <p:txBody>
          <a:bodyPr/>
          <a:lstStyle/>
          <a:p>
            <a:r>
              <a:rPr lang="ru-RU" sz="1400" dirty="0">
                <a:latin typeface="PT Astra Serif" pitchFamily="18" charset="-52"/>
                <a:ea typeface="PT Astra Serif" pitchFamily="18" charset="-52"/>
                <a:cs typeface="Arial" pitchFamily="34" charset="0"/>
              </a:rPr>
              <a:t>5</a:t>
            </a:r>
          </a:p>
        </p:txBody>
      </p:sp>
      <p:pic>
        <p:nvPicPr>
          <p:cNvPr id="7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89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1" y="66589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26993300"/>
              </p:ext>
            </p:extLst>
          </p:nvPr>
        </p:nvGraphicFramePr>
        <p:xfrm>
          <a:off x="1547664" y="3429000"/>
          <a:ext cx="7056786" cy="331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83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893" y="409234"/>
            <a:ext cx="8195500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С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обственные доходы бюджета муниципального образования </a:t>
            </a:r>
            <a:r>
              <a:rPr lang="ru-RU" sz="2800" b="1" dirty="0" err="1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Щ</a:t>
            </a:r>
            <a:r>
              <a:rPr lang="ru-RU" sz="2800" b="1" dirty="0" err="1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екинский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район на 2021 – 2023 гг., млн. руб.</a:t>
            </a:r>
            <a:endParaRPr lang="ru-RU" sz="2800" b="1" dirty="0">
              <a:ln w="9525">
                <a:noFill/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518644"/>
              </p:ext>
            </p:extLst>
          </p:nvPr>
        </p:nvGraphicFramePr>
        <p:xfrm>
          <a:off x="363976" y="1518761"/>
          <a:ext cx="88580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33" y="6453336"/>
            <a:ext cx="2133600" cy="365125"/>
          </a:xfrm>
        </p:spPr>
        <p:txBody>
          <a:bodyPr/>
          <a:lstStyle/>
          <a:p>
            <a:r>
              <a:rPr lang="ru-RU" sz="1400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6</a:t>
            </a:r>
          </a:p>
        </p:txBody>
      </p:sp>
      <p:pic>
        <p:nvPicPr>
          <p:cNvPr id="6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72400" y="2747855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PT Astra Serif"/>
                <a:cs typeface="Arial" pitchFamily="34" charset="0"/>
              </a:rPr>
              <a:t>778,0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T Astra Serif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893" y="548680"/>
            <a:ext cx="8229600" cy="8023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Структура собственных доходов </a:t>
            </a:r>
            <a:r>
              <a:rPr lang="ru-RU" sz="2800" b="1" dirty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бюджета муниципального образования </a:t>
            </a:r>
            <a:r>
              <a:rPr lang="ru-RU" sz="2800" b="1" dirty="0" err="1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Щекинский</a:t>
            </a:r>
            <a:r>
              <a:rPr lang="ru-RU" sz="2800" b="1" dirty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район на 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2021 </a:t>
            </a:r>
            <a:r>
              <a:rPr lang="ru-RU" sz="2800" b="1" dirty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– 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2023 </a:t>
            </a:r>
            <a:r>
              <a:rPr lang="ru-RU" sz="2800" b="1" dirty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гг., млн</a:t>
            </a: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. руб</a:t>
            </a:r>
            <a:r>
              <a:rPr lang="ru-RU" sz="2800" b="1" dirty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.</a:t>
            </a: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1146" y="6309320"/>
            <a:ext cx="413483" cy="365125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7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976496743"/>
              </p:ext>
            </p:extLst>
          </p:nvPr>
        </p:nvGraphicFramePr>
        <p:xfrm>
          <a:off x="-756592" y="1734990"/>
          <a:ext cx="662473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75912496"/>
              </p:ext>
            </p:extLst>
          </p:nvPr>
        </p:nvGraphicFramePr>
        <p:xfrm>
          <a:off x="5184068" y="1628800"/>
          <a:ext cx="3959932" cy="265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61714935"/>
              </p:ext>
            </p:extLst>
          </p:nvPr>
        </p:nvGraphicFramePr>
        <p:xfrm>
          <a:off x="-684584" y="4077072"/>
          <a:ext cx="813690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4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5498" y="2504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Собственные доходы бюджета в расчете на</a:t>
            </a:r>
            <a:b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</a:b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</a:rPr>
              <a:t> 1 жителя района, руб.</a:t>
            </a:r>
            <a:endParaRPr lang="ru-RU" sz="2800" b="1" dirty="0">
              <a:ln w="9525">
                <a:noFill/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latin typeface="PT Astra Serif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2" y="2154756"/>
            <a:ext cx="2989312" cy="3160637"/>
          </a:xfrm>
        </p:spPr>
      </p:pic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27833" cy="365125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  <a:cs typeface="Arial" pitchFamily="34" charset="0"/>
              </a:rPr>
              <a:t>8</a:t>
            </a:r>
          </a:p>
        </p:txBody>
      </p:sp>
      <p:pic>
        <p:nvPicPr>
          <p:cNvPr id="9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96" y="1569849"/>
            <a:ext cx="2822480" cy="40867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57" y="1196752"/>
            <a:ext cx="2845671" cy="45791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31964" y="2492896"/>
            <a:ext cx="120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/>
                <a:cs typeface="Arial" pitchFamily="34" charset="0"/>
              </a:rPr>
              <a:t>6 786 </a:t>
            </a:r>
            <a:endParaRPr lang="ru-RU" b="1" dirty="0">
              <a:latin typeface="PT Astra Serif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0371" y="209791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PT Astra Serif"/>
              </a:rPr>
              <a:t>7 092</a:t>
            </a:r>
            <a:endParaRPr lang="ru-RU" b="1" dirty="0">
              <a:latin typeface="PT Astra Serif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03477" y="1718675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PT Astra Serif"/>
                <a:cs typeface="Arial" pitchFamily="34" charset="0"/>
              </a:rPr>
              <a:t>7 413</a:t>
            </a:r>
          </a:p>
          <a:p>
            <a:endParaRPr lang="ru-RU" b="1" dirty="0">
              <a:latin typeface="PT Astra Serif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99347" y="5316921"/>
            <a:ext cx="1418456" cy="6732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PT Astra Serif"/>
                <a:cs typeface="Arial" pitchFamily="34" charset="0"/>
              </a:rPr>
              <a:t>2021 год</a:t>
            </a:r>
            <a:endParaRPr lang="ru-RU" dirty="0">
              <a:solidFill>
                <a:schemeClr val="tx1"/>
              </a:solidFill>
              <a:latin typeface="PT Astra Serif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176" y="5289183"/>
            <a:ext cx="1227063" cy="6966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PT Astra Serif"/>
                <a:cs typeface="Arial" pitchFamily="34" charset="0"/>
              </a:rPr>
              <a:t>2022 год</a:t>
            </a:r>
            <a:endParaRPr lang="ru-RU" dirty="0">
              <a:solidFill>
                <a:schemeClr val="tx1"/>
              </a:solidFill>
              <a:latin typeface="PT Astra Serif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28267" y="5289183"/>
            <a:ext cx="1512168" cy="6732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PT Astra Serif"/>
                <a:cs typeface="Arial" pitchFamily="34" charset="0"/>
              </a:rPr>
              <a:t>2023 год</a:t>
            </a:r>
            <a:endParaRPr lang="ru-RU" dirty="0">
              <a:solidFill>
                <a:schemeClr val="tx1"/>
              </a:solidFill>
              <a:latin typeface="PT Astra Serif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994" y="39928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  <a:cs typeface="Arial" pitchFamily="34" charset="0"/>
              </a:rPr>
              <a:t>Структура безвозмездных поступлений </a:t>
            </a:r>
            <a:b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  <a:cs typeface="Arial" pitchFamily="34" charset="0"/>
              </a:rPr>
            </a:b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PT Astra Serif"/>
                <a:cs typeface="Arial" pitchFamily="34" charset="0"/>
              </a:rPr>
              <a:t>на 2020-2023гг., млн. руб.</a:t>
            </a:r>
            <a:endParaRPr lang="ru-RU" sz="2800" b="1" dirty="0">
              <a:ln w="9525">
                <a:noFill/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latin typeface="PT Astra Serif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020070"/>
              </p:ext>
            </p:extLst>
          </p:nvPr>
        </p:nvGraphicFramePr>
        <p:xfrm>
          <a:off x="467544" y="1196752"/>
          <a:ext cx="8798617" cy="515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9</a:t>
            </a:r>
          </a:p>
        </p:txBody>
      </p:sp>
      <p:pic>
        <p:nvPicPr>
          <p:cNvPr id="7" name="Picture 2" descr="Щекинский район получил грант за достижение наилучших значений показателей деятель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7" b="100000" l="5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64702"/>
            <a:ext cx="719473" cy="9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6788</TotalTime>
  <Words>1809</Words>
  <Application>Microsoft Office PowerPoint</Application>
  <PresentationFormat>Экран (4:3)</PresentationFormat>
  <Paragraphs>685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Batang</vt:lpstr>
      <vt:lpstr>Calibri</vt:lpstr>
      <vt:lpstr>Corbel</vt:lpstr>
      <vt:lpstr>PT Astra Serif</vt:lpstr>
      <vt:lpstr>Times New Roman</vt:lpstr>
      <vt:lpstr>Параллакс</vt:lpstr>
      <vt:lpstr>Презентация PowerPoint</vt:lpstr>
      <vt:lpstr>Основные направления бюджетной политики на 2021-2023 гг.</vt:lpstr>
      <vt:lpstr>Бюджет муниципального образования Щекинский район на 2021-2023 гг, млн. руб.</vt:lpstr>
      <vt:lpstr>Доходы бюджета муниципального образования Щекинский район  на 2021 – 2023 гг, млн. руб.</vt:lpstr>
      <vt:lpstr>Динамика собственных доходов бюджета муниципального образования Щекинский район, млн. руб.</vt:lpstr>
      <vt:lpstr>Собственные доходы бюджета муниципального образования Щекинский район на 2021 – 2023 гг., млн. руб.</vt:lpstr>
      <vt:lpstr>Структура собственных доходов бюджета муниципального образования Щекинский район на 2021 – 2023 гг., млн. руб.</vt:lpstr>
      <vt:lpstr>Собственные доходы бюджета в расчете на  1 жителя района, руб.</vt:lpstr>
      <vt:lpstr>Структура безвозмездных поступлений  на 2020-2023гг., млн. руб.</vt:lpstr>
      <vt:lpstr>Доля финансовой помощи в собственных доходах бюджета муниципального образования  Щекинский район  (%)</vt:lpstr>
      <vt:lpstr>Расходы бюджета муниципального образования Щекинский район на 2021-2023 гг., млн. руб.</vt:lpstr>
      <vt:lpstr>Структура расходов бюджета Щекинского района на 2021-2023 гг, млн. руб.</vt:lpstr>
      <vt:lpstr>Первоочередные расходы муниципального образования Щекинский район (%)</vt:lpstr>
      <vt:lpstr>Повышение уровня средней заработной платы работников муниципальных учреждений на период до 2023 в рамках реализации Указа №597, руб.</vt:lpstr>
      <vt:lpstr>Расходы бюджета на социальную сферу, млн.руб. на 2021 год</vt:lpstr>
      <vt:lpstr>Расходы бюджета на социальную сферу, млн. руб.</vt:lpstr>
      <vt:lpstr>Расходы муниципального образования Щекинский район на улучшение жилищных условий граждан и комплексное  развитие коммунальной инфраструктуры, млн. руб. </vt:lpstr>
      <vt:lpstr>Дорожный фонд муниципального образования Щекинский район., млн.руб.</vt:lpstr>
      <vt:lpstr>Применение программно-целевого метода при формировании расходов бюджета муниципального образования  Щекинский район, млн. руб.</vt:lpstr>
      <vt:lpstr>Перечень муниципальных программ и объем их финансового обеспечения на 2021 год и на плановый период 2022 и 2023 годов, млн. руб.</vt:lpstr>
      <vt:lpstr>Социальная политика</vt:lpstr>
      <vt:lpstr>Поддержка молодых семей</vt:lpstr>
      <vt:lpstr>Перечень муниципальных программ и объем их финансового обеспечения на 2021 год и на плановый период 2022 и 2023 годов, млн. руб.</vt:lpstr>
      <vt:lpstr>Презентация PowerPoint</vt:lpstr>
      <vt:lpstr>Расходы на содержание органов местного самоуправления муниципального района, млн. руб.</vt:lpstr>
      <vt:lpstr>Межбюджетные трансферты из бюджета муниципального образования Щекинский район бюджетам городских и сельских поселений,  млн. руб.</vt:lpstr>
      <vt:lpstr>Финансовая помощь муниципальным образованиям, млн. руб. </vt:lpstr>
      <vt:lpstr> Дотация на стимулирование бюджетам поселений,  тыс. руб. </vt:lpstr>
      <vt:lpstr> Объем средств на осуществление части полномочий, передаваемых из бюджета муниципального образования Щекинский район бюджетам сельских поселений в соответствии с заключенными соглашениями, млн. руб.</vt:lpstr>
      <vt:lpstr> Источники финансирования дефицита бюджета, млн. руб.</vt:lpstr>
      <vt:lpstr>Объем муниципального долга  Щекинского района  в 2016-2023 годах, млн. рублей 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решения Собрания</dc:title>
  <dc:creator>SYSADMIN</dc:creator>
  <cp:lastModifiedBy>Пользователь Windows</cp:lastModifiedBy>
  <cp:revision>931</cp:revision>
  <cp:lastPrinted>2019-11-15T13:37:18Z</cp:lastPrinted>
  <dcterms:created xsi:type="dcterms:W3CDTF">2017-11-17T07:34:10Z</dcterms:created>
  <dcterms:modified xsi:type="dcterms:W3CDTF">2020-11-28T16:14:44Z</dcterms:modified>
</cp:coreProperties>
</file>