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61" r:id="rId2"/>
    <p:sldId id="257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6" r:id="rId13"/>
    <p:sldId id="265" r:id="rId14"/>
    <p:sldId id="267" r:id="rId15"/>
    <p:sldId id="264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FF"/>
    <a:srgbClr val="0028FF"/>
    <a:srgbClr val="0000FF"/>
    <a:srgbClr val="01496F"/>
    <a:srgbClr val="404040"/>
    <a:srgbClr val="4689BB"/>
    <a:srgbClr val="FBB040"/>
    <a:srgbClr val="F15A2C"/>
    <a:srgbClr val="8DC62C"/>
    <a:srgbClr val="50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6" autoAdjust="0"/>
    <p:restoredTop sz="94711" autoAdjust="0"/>
  </p:normalViewPr>
  <p:slideViewPr>
    <p:cSldViewPr snapToGrid="0" snapToObjects="1">
      <p:cViewPr>
        <p:scale>
          <a:sx n="118" d="100"/>
          <a:sy n="118" d="100"/>
        </p:scale>
        <p:origin x="-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68791-6225-D540-97C5-6FFB03947CC3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031C-6DB5-6147-9872-E360FDF3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ная страниц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861"/>
            <a:ext cx="8229600" cy="78614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ная страница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5861"/>
            <a:ext cx="8229600" cy="7861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8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снов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1753"/>
            <a:ext cx="7772400" cy="7495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85681"/>
            <a:ext cx="7772400" cy="395311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CFC0-7485-294B-88E1-D0B7E10AF32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F7C-37DF-214E-8331-1D3CAC57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траница со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bg2"/>
              </a:buClr>
              <a:buSzPct val="100000"/>
              <a:buFont typeface="Arial"/>
              <a:buChar char="•"/>
              <a:defRPr/>
            </a:lvl1pPr>
            <a:lvl2pPr marL="742950" indent="-285750">
              <a:buClr>
                <a:schemeClr val="bg2"/>
              </a:buClr>
              <a:buSzPct val="100000"/>
              <a:buFont typeface="Arial"/>
              <a:buChar char="•"/>
              <a:defRPr/>
            </a:lvl2pPr>
            <a:lvl3pPr marL="1143000" indent="-228600">
              <a:buClr>
                <a:schemeClr val="bg2"/>
              </a:buClr>
              <a:buSzPct val="100000"/>
              <a:buFont typeface="Arial"/>
              <a:buChar char="•"/>
              <a:defRPr/>
            </a:lvl3pPr>
            <a:lvl4pPr marL="1600200" indent="-228600">
              <a:buClr>
                <a:schemeClr val="bg2"/>
              </a:buClr>
              <a:buSzPct val="100000"/>
              <a:buFont typeface="Arial"/>
              <a:buChar char="•"/>
              <a:defRPr/>
            </a:lvl4pPr>
            <a:lvl5pPr marL="2057400" indent="-228600">
              <a:buClr>
                <a:schemeClr val="bg2"/>
              </a:buClr>
              <a:buSzPct val="100000"/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CFC0-7485-294B-88E1-D0B7E10AF329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F7C-37DF-214E-8331-1D3CAC57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6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CFC0-7485-294B-88E1-D0B7E10AF329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7F7C-37DF-214E-8331-1D3CAC5703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479675" y="1784350"/>
            <a:ext cx="4013200" cy="3114675"/>
          </a:xfrm>
          <a:noFill/>
          <a:ln w="41275">
            <a:solidFill>
              <a:schemeClr val="bg1"/>
            </a:solidFill>
          </a:ln>
          <a:effectLst>
            <a:outerShdw blurRad="152400" dir="2700000" algn="tl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0557"/>
            <a:ext cx="8229600" cy="78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1036"/>
            <a:ext cx="8229600" cy="4395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93F1CFC0-7485-294B-88E1-D0B7E10AF329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352D7F7C-37DF-214E-8331-1D3CAC570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49" r:id="rId3"/>
    <p:sldLayoutId id="2147483650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accent3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accent3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accent3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accent3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accent3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390742"/>
            <a:ext cx="7772400" cy="298933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800" dirty="0">
                <a:latin typeface="Proxima Nova Bold"/>
                <a:cs typeface="Proxima Nova Bold"/>
              </a:rPr>
              <a:t>ГАУ ТО "Центр информационных </a:t>
            </a:r>
            <a:r>
              <a:rPr lang="ru-RU" sz="2800" dirty="0" smtClean="0">
                <a:latin typeface="Proxima Nova Bold"/>
                <a:cs typeface="Proxima Nova Bold"/>
              </a:rPr>
              <a:t>технологий»</a:t>
            </a:r>
            <a:br>
              <a:rPr lang="ru-RU" sz="2800" dirty="0" smtClean="0">
                <a:latin typeface="Proxima Nova Bold"/>
                <a:cs typeface="Proxima Nova Bold"/>
              </a:rPr>
            </a:br>
            <a:r>
              <a:rPr lang="ru-RU" sz="2800" dirty="0" smtClean="0">
                <a:latin typeface="Proxima Nova Bold"/>
                <a:cs typeface="Proxima Nova Bold"/>
              </a:rPr>
              <a:t/>
            </a:r>
            <a:br>
              <a:rPr lang="ru-RU" sz="2800" dirty="0" smtClean="0">
                <a:latin typeface="Proxima Nova Bold"/>
                <a:cs typeface="Proxima Nova Bold"/>
              </a:rPr>
            </a:br>
            <a:r>
              <a:rPr lang="ru-RU" sz="1800" b="1" dirty="0" smtClean="0">
                <a:latin typeface="Proxima Nova Bold"/>
                <a:cs typeface="Proxima Nova Bold"/>
              </a:rPr>
              <a:t>Алимпиев </a:t>
            </a:r>
            <a:r>
              <a:rPr lang="ru-RU" sz="1800" b="1" dirty="0">
                <a:latin typeface="Proxima Nova Bold"/>
                <a:cs typeface="Proxima Nova Bold"/>
              </a:rPr>
              <a:t>И.О.</a:t>
            </a:r>
            <a:br>
              <a:rPr lang="ru-RU" sz="1800" b="1" dirty="0">
                <a:latin typeface="Proxima Nova Bold"/>
                <a:cs typeface="Proxima Nova Bold"/>
              </a:rPr>
            </a:br>
            <a:r>
              <a:rPr lang="ru-RU" sz="1600" dirty="0" smtClean="0">
                <a:latin typeface="Proxima Nova Bold"/>
                <a:cs typeface="Proxima Nova Bold"/>
              </a:rPr>
              <a:t>Начальник </a:t>
            </a:r>
            <a:r>
              <a:rPr lang="ru-RU" sz="1600" dirty="0">
                <a:latin typeface="Proxima Nova Bold"/>
                <a:cs typeface="Proxima Nova Bold"/>
              </a:rPr>
              <a:t>управления информационных систем</a:t>
            </a:r>
            <a:br>
              <a:rPr lang="ru-RU" sz="1600" dirty="0">
                <a:latin typeface="Proxima Nova Bold"/>
                <a:cs typeface="Proxima Nova Bold"/>
              </a:rPr>
            </a:br>
            <a:r>
              <a:rPr lang="ru-RU" sz="1600" dirty="0">
                <a:latin typeface="Proxima Nova Bold"/>
                <a:cs typeface="Proxima Nova Bold"/>
              </a:rPr>
              <a:t>ГАУ ТО "Центр информационных технологий"</a:t>
            </a:r>
          </a:p>
        </p:txBody>
      </p:sp>
      <p:pic>
        <p:nvPicPr>
          <p:cNvPr id="4" name="Изображение 3" descr="logo-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95" y="5310535"/>
            <a:ext cx="2759210" cy="7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94" y="1303098"/>
            <a:ext cx="5588812" cy="438094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911711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Proxima Nova Bold"/>
                <a:cs typeface="Proxima Nova Bold"/>
              </a:rPr>
              <a:t>Как воспользоваться услугой?</a:t>
            </a:r>
            <a:endParaRPr lang="ru-RU" sz="3200" dirty="0">
              <a:latin typeface="Proxima Nova Bold"/>
              <a:cs typeface="Proxima Nova 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66190"/>
            <a:ext cx="7772400" cy="52188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Proxima Nova Bold"/>
                <a:cs typeface="Proxima Nova Bold"/>
              </a:rPr>
              <a:t>Заполняем все поля необходимые для подачи заявлений.</a:t>
            </a:r>
            <a:br>
              <a:rPr lang="ru-RU" sz="1600" dirty="0" smtClean="0">
                <a:latin typeface="Proxima Nova Bold"/>
                <a:cs typeface="Proxima Nova Bold"/>
              </a:rPr>
            </a:br>
            <a:r>
              <a:rPr lang="ru-RU" sz="1600" dirty="0" smtClean="0">
                <a:latin typeface="Proxima Nova Bold"/>
                <a:cs typeface="Proxima Nova Bold"/>
              </a:rPr>
              <a:t>Прикрепляем по необходимости отсканированные копии документов. </a:t>
            </a:r>
            <a:endParaRPr lang="ru-RU" sz="1600" dirty="0">
              <a:latin typeface="Proxima Nova Bold"/>
              <a:cs typeface="Proxima Nova Bold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85800" y="6227542"/>
            <a:ext cx="7772400" cy="369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1</a:t>
            </a:r>
            <a:r>
              <a:rPr lang="ru-RU" sz="1600" dirty="0" smtClean="0">
                <a:latin typeface="Proxima Nova Bold"/>
                <a:cs typeface="Proxima Nova Bold"/>
              </a:rPr>
              <a:t>    </a:t>
            </a:r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 2   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Proxima Nova Bold"/>
                <a:cs typeface="Proxima Nova Bold"/>
              </a:rPr>
              <a:t> 3     </a:t>
            </a:r>
            <a:r>
              <a:rPr lang="ru-RU" sz="1600" dirty="0" smtClean="0">
                <a:latin typeface="Proxima Nova Bold"/>
                <a:cs typeface="Proxima Nova Bold"/>
              </a:rPr>
              <a:t>4</a:t>
            </a:r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     5</a:t>
            </a:r>
            <a:endParaRPr lang="ru-RU" sz="1600" dirty="0">
              <a:solidFill>
                <a:srgbClr val="BFBFBF"/>
              </a:solidFill>
              <a:latin typeface="Proxima Nova Bold"/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428273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78" y="1269000"/>
            <a:ext cx="6757044" cy="4320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911711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Proxima Nova Bold"/>
                <a:cs typeface="Proxima Nova Bold"/>
              </a:rPr>
              <a:t>Как воспользоваться услугой?</a:t>
            </a:r>
            <a:endParaRPr lang="ru-RU" sz="3200" dirty="0">
              <a:latin typeface="Proxima Nova Bold"/>
              <a:cs typeface="Proxima Nova 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66190"/>
            <a:ext cx="7772400" cy="52188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Proxima Nova Bold"/>
                <a:cs typeface="Proxima Nova Bold"/>
              </a:rPr>
              <a:t>Ждем результата получения услуги</a:t>
            </a:r>
            <a:endParaRPr lang="ru-RU" sz="1600" dirty="0">
              <a:latin typeface="Proxima Nova Bold"/>
              <a:cs typeface="Proxima Nova Bold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85800" y="6227542"/>
            <a:ext cx="7772400" cy="369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1</a:t>
            </a:r>
            <a:r>
              <a:rPr lang="ru-RU" sz="1600" dirty="0" smtClean="0">
                <a:latin typeface="Proxima Nova Bold"/>
                <a:cs typeface="Proxima Nova Bold"/>
              </a:rPr>
              <a:t>    </a:t>
            </a:r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 2   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Proxima Nova Bold"/>
                <a:cs typeface="Proxima Nova Bold"/>
              </a:rPr>
              <a:t> 3     4 </a:t>
            </a:r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    </a:t>
            </a:r>
            <a:r>
              <a:rPr lang="ru-RU" sz="1600" dirty="0" smtClean="0">
                <a:latin typeface="Proxima Nova Bold"/>
                <a:cs typeface="Proxima Nova Bold"/>
              </a:rPr>
              <a:t>5</a:t>
            </a:r>
            <a:endParaRPr lang="ru-RU" sz="1600" dirty="0">
              <a:latin typeface="Proxima Nova Bold"/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423695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685800" y="1937139"/>
            <a:ext cx="7772400" cy="35406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latin typeface="Proxima Nova Bold"/>
                <a:cs typeface="Proxima Nova Bold"/>
              </a:rPr>
              <a:t>На портале </a:t>
            </a:r>
            <a:r>
              <a:rPr lang="en-US" sz="1800" dirty="0" smtClean="0">
                <a:latin typeface="Proxima Nova Bold"/>
                <a:cs typeface="Proxima Nova Bold"/>
              </a:rPr>
              <a:t>gosuslugi71.ru</a:t>
            </a:r>
            <a:r>
              <a:rPr lang="ru-RU" sz="1800" dirty="0" smtClean="0">
                <a:latin typeface="Proxima Nova Bold"/>
                <a:cs typeface="Proxima Nova Bold"/>
              </a:rPr>
              <a:t>, уже сейчас,</a:t>
            </a:r>
            <a:r>
              <a:rPr lang="ru-RU" sz="1800" dirty="0">
                <a:latin typeface="Proxima Nova Bold"/>
                <a:cs typeface="Proxima Nova Bold"/>
              </a:rPr>
              <a:t/>
            </a:r>
            <a:br>
              <a:rPr lang="ru-RU" sz="1800" dirty="0">
                <a:latin typeface="Proxima Nova Bold"/>
                <a:cs typeface="Proxima Nova Bold"/>
              </a:rPr>
            </a:br>
            <a:r>
              <a:rPr lang="ru-RU" sz="1800" dirty="0" smtClean="0">
                <a:latin typeface="Proxima Nova Bold"/>
                <a:cs typeface="Proxima Nova Bold"/>
              </a:rPr>
              <a:t>вы можете получить </a:t>
            </a:r>
            <a:r>
              <a:rPr lang="ru-RU" sz="1800" b="1" dirty="0" smtClean="0">
                <a:latin typeface="Proxima Nova Bold"/>
                <a:cs typeface="Proxima Nova Bold"/>
              </a:rPr>
              <a:t>более 130</a:t>
            </a:r>
            <a:r>
              <a:rPr lang="ru-RU" sz="1800" dirty="0" smtClean="0">
                <a:latin typeface="Proxima Nova Bold"/>
                <a:cs typeface="Proxima Nova Bold"/>
              </a:rPr>
              <a:t> различных услуг!</a:t>
            </a:r>
            <a:br>
              <a:rPr lang="ru-RU" sz="1800" dirty="0" smtClean="0">
                <a:latin typeface="Proxima Nova Bold"/>
                <a:cs typeface="Proxima Nova Bold"/>
              </a:rPr>
            </a:br>
            <a:r>
              <a:rPr lang="ru-RU" sz="1800" dirty="0">
                <a:latin typeface="Proxima Nova Bold"/>
                <a:cs typeface="Proxima Nova Bold"/>
              </a:rPr>
              <a:t/>
            </a:r>
            <a:br>
              <a:rPr lang="ru-RU" sz="1800" dirty="0">
                <a:latin typeface="Proxima Nova Bold"/>
                <a:cs typeface="Proxima Nova Bold"/>
              </a:rPr>
            </a:br>
            <a:r>
              <a:rPr lang="en-US" sz="1800" dirty="0" smtClean="0">
                <a:latin typeface="Proxima Nova Bold"/>
                <a:cs typeface="Proxima Nova Bold"/>
              </a:rPr>
              <a:t/>
            </a:r>
            <a:br>
              <a:rPr lang="en-US" sz="1800" dirty="0" smtClean="0">
                <a:latin typeface="Proxima Nova Bold"/>
                <a:cs typeface="Proxima Nova Bold"/>
              </a:rPr>
            </a:br>
            <a:r>
              <a:rPr lang="en-US" sz="1800" dirty="0">
                <a:latin typeface="Proxima Nova Bold"/>
                <a:cs typeface="Proxima Nova Bold"/>
              </a:rPr>
              <a:t/>
            </a:r>
            <a:br>
              <a:rPr lang="en-US" sz="1800" dirty="0">
                <a:latin typeface="Proxima Nova Bold"/>
                <a:cs typeface="Proxima Nova Bold"/>
              </a:rPr>
            </a:br>
            <a:r>
              <a:rPr lang="en-US" sz="1800" dirty="0" smtClean="0">
                <a:latin typeface="Proxima Nova Bold"/>
                <a:cs typeface="Proxima Nova Bold"/>
              </a:rPr>
              <a:t/>
            </a:r>
            <a:br>
              <a:rPr lang="en-US" sz="1800" dirty="0" smtClean="0">
                <a:latin typeface="Proxima Nova Bold"/>
                <a:cs typeface="Proxima Nova Bold"/>
              </a:rPr>
            </a:br>
            <a:r>
              <a:rPr lang="en-US" sz="1800" dirty="0" smtClean="0">
                <a:latin typeface="Proxima Nova Bold"/>
                <a:cs typeface="Proxima Nova Bold"/>
              </a:rPr>
              <a:t/>
            </a:r>
            <a:br>
              <a:rPr lang="en-US" sz="1800" dirty="0" smtClean="0">
                <a:latin typeface="Proxima Nova Bold"/>
                <a:cs typeface="Proxima Nova Bold"/>
              </a:rPr>
            </a:br>
            <a:r>
              <a:rPr lang="ru-RU" sz="1800" dirty="0" smtClean="0">
                <a:latin typeface="Proxima Nova Bold"/>
                <a:cs typeface="Proxima Nova Bold"/>
              </a:rPr>
              <a:t>На сегодняшний день предоставлено</a:t>
            </a:r>
            <a:br>
              <a:rPr lang="ru-RU" sz="1800" dirty="0" smtClean="0">
                <a:latin typeface="Proxima Nova Bold"/>
                <a:cs typeface="Proxima Nova Bold"/>
              </a:rPr>
            </a:br>
            <a:r>
              <a:rPr lang="ru-RU" sz="1800" b="1" dirty="0" smtClean="0">
                <a:latin typeface="Proxima Nova Bold"/>
                <a:cs typeface="Proxima Nova Bold"/>
              </a:rPr>
              <a:t>более </a:t>
            </a:r>
            <a:r>
              <a:rPr lang="ru-RU" sz="1800" b="1" dirty="0">
                <a:latin typeface="Proxima Nova Bold"/>
                <a:cs typeface="Proxima Nova Bold"/>
              </a:rPr>
              <a:t>56 </a:t>
            </a:r>
            <a:r>
              <a:rPr lang="ru-RU" sz="1800" b="1" dirty="0" smtClean="0">
                <a:latin typeface="Proxima Nova Bold"/>
                <a:cs typeface="Proxima Nova Bold"/>
              </a:rPr>
              <a:t>000 </a:t>
            </a:r>
            <a:r>
              <a:rPr lang="ru-RU" sz="1800" dirty="0" smtClean="0">
                <a:latin typeface="Proxima Nova Bold"/>
                <a:cs typeface="Proxima Nova Bold"/>
              </a:rPr>
              <a:t>услуг!</a:t>
            </a:r>
            <a:endParaRPr lang="ru-RU" sz="1800" dirty="0">
              <a:latin typeface="Proxima Nova Bold"/>
              <a:cs typeface="Proxima Nova Bold"/>
            </a:endParaRPr>
          </a:p>
        </p:txBody>
      </p:sp>
      <p:pic>
        <p:nvPicPr>
          <p:cNvPr id="2" name="Изображение 1" descr="ic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40" y="3197806"/>
            <a:ext cx="1080000" cy="1080000"/>
          </a:xfrm>
          <a:prstGeom prst="rect">
            <a:avLst/>
          </a:prstGeom>
        </p:spPr>
      </p:pic>
      <p:pic>
        <p:nvPicPr>
          <p:cNvPr id="3" name="Изображение 2" descr="ico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10" y="3197806"/>
            <a:ext cx="1080000" cy="1080000"/>
          </a:xfrm>
          <a:prstGeom prst="rect">
            <a:avLst/>
          </a:prstGeom>
        </p:spPr>
      </p:pic>
      <p:pic>
        <p:nvPicPr>
          <p:cNvPr id="4" name="Изображение 3" descr="icon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3197806"/>
            <a:ext cx="1080000" cy="1080000"/>
          </a:xfrm>
          <a:prstGeom prst="rect">
            <a:avLst/>
          </a:prstGeom>
        </p:spPr>
      </p:pic>
      <p:pic>
        <p:nvPicPr>
          <p:cNvPr id="5" name="Изображение 4" descr="icon-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88" y="3197806"/>
            <a:ext cx="1080000" cy="1080000"/>
          </a:xfrm>
          <a:prstGeom prst="rect">
            <a:avLst/>
          </a:prstGeom>
        </p:spPr>
      </p:pic>
      <p:pic>
        <p:nvPicPr>
          <p:cNvPr id="6" name="Изображение 5" descr="icon-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43" y="3197806"/>
            <a:ext cx="1080000" cy="1080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5800" y="796379"/>
            <a:ext cx="7772400" cy="688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Trebuchet MS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rgbClr val="F15A2C"/>
                </a:solidFill>
                <a:latin typeface="Proxima Nova Bold"/>
                <a:cs typeface="Proxima Nova Bold"/>
              </a:rPr>
              <a:t>Виды услуг</a:t>
            </a:r>
            <a:endParaRPr lang="ru-RU" sz="3600" dirty="0">
              <a:solidFill>
                <a:srgbClr val="F15A2C"/>
              </a:solidFill>
              <a:latin typeface="Proxima Nova Bold"/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18020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685800" y="796379"/>
            <a:ext cx="7772400" cy="6887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rgbClr val="50C0FF"/>
                </a:solidFill>
                <a:latin typeface="Proxima Nova Bold"/>
                <a:cs typeface="Proxima Nova Bold"/>
              </a:rPr>
              <a:t>Статистика</a:t>
            </a:r>
            <a:endParaRPr lang="ru-RU" sz="3600" dirty="0">
              <a:latin typeface="Proxima Nova Bold"/>
              <a:cs typeface="Proxima Nova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767" y="4112763"/>
            <a:ext cx="2444299" cy="1303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/>
              <a:t>более </a:t>
            </a:r>
            <a:r>
              <a:rPr lang="ru-RU" sz="2400" dirty="0"/>
              <a:t>220 000</a:t>
            </a:r>
          </a:p>
          <a:p>
            <a:pPr algn="ctr">
              <a:lnSpc>
                <a:spcPct val="120000"/>
              </a:lnSpc>
            </a:pPr>
            <a:r>
              <a:rPr lang="ru-RU" sz="1400" dirty="0"/>
              <a:t>жителей Тульской </a:t>
            </a:r>
            <a:r>
              <a:rPr lang="ru-RU" sz="1400" dirty="0" smtClean="0"/>
              <a:t>области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/>
              <a:t>зарегистрированы </a:t>
            </a:r>
            <a:r>
              <a:rPr lang="ru-RU" sz="1400" dirty="0"/>
              <a:t>в ЕСИА!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42931" y="4112763"/>
            <a:ext cx="2058138" cy="1045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/>
              <a:t>более </a:t>
            </a:r>
            <a:r>
              <a:rPr lang="ru-RU" sz="2400" dirty="0"/>
              <a:t>38 000</a:t>
            </a:r>
          </a:p>
          <a:p>
            <a:pPr algn="ctr">
              <a:lnSpc>
                <a:spcPct val="120000"/>
              </a:lnSpc>
            </a:pPr>
            <a:r>
              <a:rPr lang="ru-RU" sz="1400" dirty="0"/>
              <a:t>обращений </a:t>
            </a:r>
            <a:r>
              <a:rPr lang="ru-RU" sz="1400" dirty="0" smtClean="0"/>
              <a:t>подано</a:t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января по июнь </a:t>
            </a:r>
            <a:r>
              <a:rPr lang="ru-RU" sz="1400" dirty="0" smtClean="0"/>
              <a:t>2015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34391" y="4148516"/>
            <a:ext cx="2324462" cy="1562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/>
              <a:t>более </a:t>
            </a:r>
            <a:r>
              <a:rPr lang="ru-RU" sz="2400" dirty="0" smtClean="0"/>
              <a:t>19 </a:t>
            </a:r>
            <a:r>
              <a:rPr lang="ru-RU" sz="2400" dirty="0"/>
              <a:t>000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/>
              <a:t>человек воспользовались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/>
              <a:t>услугой получения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/>
              <a:t>результата </a:t>
            </a:r>
            <a:r>
              <a:rPr lang="ru-RU" sz="1400" dirty="0"/>
              <a:t>ЕГЭ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48" y="2831239"/>
            <a:ext cx="1080000" cy="1080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56" y="2831239"/>
            <a:ext cx="1466758" cy="1080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24712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4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685800" y="796379"/>
            <a:ext cx="7772400" cy="6887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rgbClr val="50C0FF"/>
                </a:solidFill>
                <a:latin typeface="Proxima Nova Bold"/>
                <a:cs typeface="Proxima Nova Bold"/>
              </a:rPr>
              <a:t>Статистика</a:t>
            </a:r>
            <a:endParaRPr lang="ru-RU" sz="3600" dirty="0">
              <a:latin typeface="Proxima Nova Bold"/>
              <a:cs typeface="Proxima Nova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718" y="4112763"/>
            <a:ext cx="2880401" cy="1562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latin typeface="Proxima Nova Bold"/>
                <a:cs typeface="Proxima Nova Bold"/>
              </a:rPr>
              <a:t>более </a:t>
            </a:r>
            <a:r>
              <a:rPr lang="ru-RU" sz="2400" b="1" dirty="0">
                <a:latin typeface="Proxima Nova Bold"/>
                <a:cs typeface="Proxima Nova Bold"/>
              </a:rPr>
              <a:t>2</a:t>
            </a:r>
            <a:r>
              <a:rPr lang="ru-RU" sz="2400" b="1" dirty="0" smtClean="0">
                <a:latin typeface="Proxima Nova Bold"/>
                <a:cs typeface="Proxima Nova Bold"/>
              </a:rPr>
              <a:t> 500</a:t>
            </a:r>
            <a:endParaRPr lang="ru-RU" sz="2400" b="1" dirty="0">
              <a:latin typeface="Proxima Nova Bold"/>
              <a:cs typeface="Proxima Nova Bold"/>
            </a:endParaRPr>
          </a:p>
          <a:p>
            <a:pPr algn="ctr">
              <a:lnSpc>
                <a:spcPct val="120000"/>
              </a:lnSpc>
            </a:pPr>
            <a:r>
              <a:rPr lang="ru-RU" sz="1400" dirty="0">
                <a:latin typeface="Proxima Nova Bold"/>
                <a:cs typeface="Proxima Nova Bold"/>
              </a:rPr>
              <a:t>граждан узаконили </a:t>
            </a:r>
            <a:r>
              <a:rPr lang="ru-RU" sz="1400" dirty="0" smtClean="0">
                <a:latin typeface="Proxima Nova Bold"/>
                <a:cs typeface="Proxima Nova Bold"/>
              </a:rPr>
              <a:t>свои</a:t>
            </a:r>
            <a:br>
              <a:rPr lang="ru-RU" sz="1400" dirty="0" smtClean="0">
                <a:latin typeface="Proxima Nova Bold"/>
                <a:cs typeface="Proxima Nova Bold"/>
              </a:rPr>
            </a:br>
            <a:r>
              <a:rPr lang="ru-RU" sz="1400" dirty="0" smtClean="0">
                <a:latin typeface="Proxima Nova Bold"/>
                <a:cs typeface="Proxima Nova Bold"/>
              </a:rPr>
              <a:t>отношения, воспользовавшись</a:t>
            </a:r>
            <a:br>
              <a:rPr lang="ru-RU" sz="1400" dirty="0" smtClean="0">
                <a:latin typeface="Proxima Nova Bold"/>
                <a:cs typeface="Proxima Nova Bold"/>
              </a:rPr>
            </a:br>
            <a:r>
              <a:rPr lang="ru-RU" sz="1400" dirty="0" smtClean="0">
                <a:latin typeface="Proxima Nova Bold"/>
                <a:cs typeface="Proxima Nova Bold"/>
              </a:rPr>
              <a:t>услугой по </a:t>
            </a:r>
            <a:r>
              <a:rPr lang="ru-RU" sz="1400" dirty="0">
                <a:latin typeface="Proxima Nova Bold"/>
                <a:cs typeface="Proxima Nova Bold"/>
              </a:rPr>
              <a:t>регистрации брака</a:t>
            </a:r>
            <a:br>
              <a:rPr lang="ru-RU" sz="1400" dirty="0">
                <a:latin typeface="Proxima Nova Bold"/>
                <a:cs typeface="Proxima Nova Bold"/>
              </a:rPr>
            </a:br>
            <a:endParaRPr lang="ru-RU" sz="1400" dirty="0">
              <a:latin typeface="Proxima Nova Bold"/>
              <a:cs typeface="Proxima Nova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8330" y="4112763"/>
            <a:ext cx="2467342" cy="1562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Proxima Nova Bold"/>
                <a:cs typeface="Proxima Nova Bold"/>
              </a:rPr>
              <a:t>87</a:t>
            </a:r>
            <a:endParaRPr lang="ru-RU" sz="2400" b="1" dirty="0">
              <a:latin typeface="Proxima Nova Bold"/>
              <a:cs typeface="Proxima Nova Bold"/>
            </a:endParaRPr>
          </a:p>
          <a:p>
            <a:pPr algn="ctr">
              <a:lnSpc>
                <a:spcPct val="120000"/>
              </a:lnSpc>
            </a:pPr>
            <a:r>
              <a:rPr lang="ru-RU" sz="1400" dirty="0">
                <a:latin typeface="Proxima Nova Bold"/>
                <a:cs typeface="Proxima Nova Bold"/>
              </a:rPr>
              <a:t>безработных граждан</a:t>
            </a:r>
          </a:p>
          <a:p>
            <a:pPr algn="ctr">
              <a:lnSpc>
                <a:spcPct val="120000"/>
              </a:lnSpc>
            </a:pPr>
            <a:r>
              <a:rPr lang="ru-RU" sz="1400" dirty="0">
                <a:latin typeface="Proxima Nova Bold"/>
                <a:cs typeface="Proxima Nova Bold"/>
              </a:rPr>
              <a:t>подали заявки на </a:t>
            </a:r>
            <a:r>
              <a:rPr lang="ru-RU" sz="1400" dirty="0" smtClean="0">
                <a:latin typeface="Proxima Nova Bold"/>
                <a:cs typeface="Proxima Nova Bold"/>
              </a:rPr>
              <a:t>оказание</a:t>
            </a:r>
            <a:br>
              <a:rPr lang="ru-RU" sz="1400" dirty="0" smtClean="0">
                <a:latin typeface="Proxima Nova Bold"/>
                <a:cs typeface="Proxima Nova Bold"/>
              </a:rPr>
            </a:br>
            <a:r>
              <a:rPr lang="ru-RU" sz="1400" dirty="0" smtClean="0">
                <a:latin typeface="Proxima Nova Bold"/>
                <a:cs typeface="Proxima Nova Bold"/>
              </a:rPr>
              <a:t>услуг в </a:t>
            </a:r>
            <a:r>
              <a:rPr lang="ru-RU" sz="1400" dirty="0">
                <a:latin typeface="Proxima Nova Bold"/>
                <a:cs typeface="Proxima Nova Bold"/>
              </a:rPr>
              <a:t>электронном виде</a:t>
            </a:r>
            <a:br>
              <a:rPr lang="ru-RU" sz="1400" dirty="0">
                <a:latin typeface="Proxima Nova Bold"/>
                <a:cs typeface="Proxima Nova Bold"/>
              </a:rPr>
            </a:br>
            <a:endParaRPr lang="ru-RU" sz="1400" dirty="0">
              <a:latin typeface="Proxima Nova Bold"/>
              <a:cs typeface="Proxima Nov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3264" y="4148516"/>
            <a:ext cx="2626717" cy="1045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>
                <a:latin typeface="Proxima Nova Bold"/>
                <a:cs typeface="Proxima Nova Bold"/>
              </a:rPr>
              <a:t>более </a:t>
            </a:r>
            <a:r>
              <a:rPr lang="ru-RU" sz="2400" b="1" dirty="0" smtClean="0">
                <a:latin typeface="Proxima Nova Bold"/>
                <a:cs typeface="Proxima Nova Bold"/>
              </a:rPr>
              <a:t>700</a:t>
            </a:r>
            <a:endParaRPr lang="ru-RU" sz="2400" b="1" dirty="0">
              <a:latin typeface="Proxima Nova Bold"/>
              <a:cs typeface="Proxima Nova Bold"/>
            </a:endParaRPr>
          </a:p>
          <a:p>
            <a:pPr algn="ctr">
              <a:lnSpc>
                <a:spcPct val="120000"/>
              </a:lnSpc>
            </a:pPr>
            <a:r>
              <a:rPr lang="ru-RU" sz="1400" dirty="0">
                <a:latin typeface="Proxima Nova Bold"/>
                <a:cs typeface="Proxima Nova Bold"/>
              </a:rPr>
              <a:t>граждан получили</a:t>
            </a:r>
          </a:p>
          <a:p>
            <a:pPr algn="ctr">
              <a:lnSpc>
                <a:spcPct val="120000"/>
              </a:lnSpc>
            </a:pPr>
            <a:r>
              <a:rPr lang="ru-RU" sz="1400" dirty="0">
                <a:latin typeface="Proxima Nova Bold"/>
                <a:cs typeface="Proxima Nova Bold"/>
              </a:rPr>
              <a:t>социально значимые услуги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35" y="2831239"/>
            <a:ext cx="641520" cy="1080000"/>
          </a:xfrm>
          <a:prstGeom prst="rect">
            <a:avLst/>
          </a:prstGeom>
        </p:spPr>
      </p:pic>
      <p:pic>
        <p:nvPicPr>
          <p:cNvPr id="11" name="Изображение 10" descr="Du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4" y="2831239"/>
            <a:ext cx="773333" cy="1080000"/>
          </a:xfrm>
          <a:prstGeom prst="rect">
            <a:avLst/>
          </a:prstGeom>
        </p:spPr>
      </p:pic>
      <p:pic>
        <p:nvPicPr>
          <p:cNvPr id="12" name="Изображение 11" descr="Retina-Read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07" y="2968192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685800" y="1487593"/>
            <a:ext cx="7772400" cy="29572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0C0FF"/>
                </a:solidFill>
                <a:latin typeface="Proxima Nova Bold"/>
                <a:cs typeface="Proxima Nova Bold"/>
              </a:rPr>
              <a:t>Gosuslugi71</a:t>
            </a:r>
            <a:r>
              <a:rPr lang="en-US" sz="3200" dirty="0" smtClean="0">
                <a:solidFill>
                  <a:srgbClr val="50C0FF"/>
                </a:solidFill>
                <a:latin typeface="Proxima Nova Bold"/>
                <a:cs typeface="Proxima Nova Bold"/>
              </a:rPr>
              <a:t/>
            </a:r>
            <a:br>
              <a:rPr lang="en-US" sz="3200" dirty="0" smtClean="0">
                <a:solidFill>
                  <a:srgbClr val="50C0FF"/>
                </a:solidFill>
                <a:latin typeface="Proxima Nova Bold"/>
                <a:cs typeface="Proxima Nova Bold"/>
              </a:rPr>
            </a:br>
            <a:r>
              <a:rPr lang="ru-RU" sz="3200" dirty="0" smtClean="0">
                <a:solidFill>
                  <a:srgbClr val="50C0FF"/>
                </a:solidFill>
                <a:latin typeface="Proxima Nova Bold"/>
                <a:cs typeface="Proxima Nova Bold"/>
              </a:rPr>
              <a:t>в социальных сетях</a:t>
            </a:r>
            <a:br>
              <a:rPr lang="ru-RU" sz="3200" dirty="0" smtClean="0">
                <a:solidFill>
                  <a:srgbClr val="50C0FF"/>
                </a:solidFill>
                <a:latin typeface="Proxima Nova Bold"/>
                <a:cs typeface="Proxima Nova Bold"/>
              </a:rPr>
            </a:br>
            <a:r>
              <a:rPr lang="ru-RU" sz="3200" dirty="0">
                <a:solidFill>
                  <a:srgbClr val="50C0FF"/>
                </a:solidFill>
              </a:rPr>
              <a:t/>
            </a:r>
            <a:br>
              <a:rPr lang="ru-RU" sz="3200" dirty="0">
                <a:solidFill>
                  <a:srgbClr val="50C0FF"/>
                </a:solidFill>
              </a:rPr>
            </a:br>
            <a:r>
              <a:rPr lang="ru-RU" sz="1800" dirty="0" smtClean="0">
                <a:latin typeface="Proxima Nova Regular"/>
                <a:cs typeface="Proxima Nova Regular"/>
              </a:rPr>
              <a:t>Будьте </a:t>
            </a:r>
            <a:r>
              <a:rPr lang="ru-RU" sz="1800" dirty="0">
                <a:latin typeface="Proxima Nova Regular"/>
                <a:cs typeface="Proxima Nova Regular"/>
              </a:rPr>
              <a:t>в курсе интересных событий электронного правительства в официальных </a:t>
            </a:r>
            <a:r>
              <a:rPr lang="ru-RU" sz="1800" dirty="0" smtClean="0">
                <a:latin typeface="Proxima Nova Regular"/>
                <a:cs typeface="Proxima Nova Regular"/>
              </a:rPr>
              <a:t>сообществах</a:t>
            </a:r>
            <a:endParaRPr lang="ru-RU" sz="2000" dirty="0">
              <a:latin typeface="Proxima Nova Regular"/>
              <a:cs typeface="Proxima Nova Regular"/>
            </a:endParaRPr>
          </a:p>
        </p:txBody>
      </p:sp>
      <p:pic>
        <p:nvPicPr>
          <p:cNvPr id="2" name="Изображение 1" descr="vkontakte_ru_log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02834"/>
            <a:ext cx="1692753" cy="1116212"/>
          </a:xfrm>
          <a:prstGeom prst="rect">
            <a:avLst/>
          </a:prstGeom>
        </p:spPr>
      </p:pic>
      <p:pic>
        <p:nvPicPr>
          <p:cNvPr id="3" name="Изображение 2" descr="faceboo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17" y="4414626"/>
            <a:ext cx="1617721" cy="608225"/>
          </a:xfrm>
          <a:prstGeom prst="rect">
            <a:avLst/>
          </a:prstGeom>
        </p:spPr>
      </p:pic>
      <p:pic>
        <p:nvPicPr>
          <p:cNvPr id="4" name="Изображение 3" descr="logo_twitter_wordmark_10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0" y="4575370"/>
            <a:ext cx="1440000" cy="288000"/>
          </a:xfrm>
          <a:prstGeom prst="rect">
            <a:avLst/>
          </a:prstGeom>
        </p:spPr>
      </p:pic>
      <p:pic>
        <p:nvPicPr>
          <p:cNvPr id="5" name="Изображение 4" descr="ok_logo_full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92" y="4434113"/>
            <a:ext cx="2099693" cy="5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685800" y="2725216"/>
            <a:ext cx="7772400" cy="295728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72727"/>
                </a:solidFill>
                <a:latin typeface="Proxima Nova Regular"/>
                <a:cs typeface="Proxima Nova Regular"/>
              </a:rPr>
              <a:t>По всем вопросам</a:t>
            </a:r>
            <a:r>
              <a:rPr lang="ru-RU" sz="24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>,</a:t>
            </a:r>
            <a:br>
              <a:rPr lang="ru-RU" sz="24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</a:br>
            <a:r>
              <a:rPr lang="ru-RU" sz="24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>связанным </a:t>
            </a:r>
            <a:r>
              <a:rPr lang="ru-RU" sz="2400" dirty="0">
                <a:solidFill>
                  <a:srgbClr val="272727"/>
                </a:solidFill>
                <a:latin typeface="Proxima Nova Regular"/>
                <a:cs typeface="Proxima Nova Regular"/>
              </a:rPr>
              <a:t>с работой портала gosuslugi71.</a:t>
            </a:r>
            <a:r>
              <a:rPr lang="ru-RU" sz="24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>ru</a:t>
            </a:r>
            <a:br>
              <a:rPr lang="ru-RU" sz="24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</a:br>
            <a:r>
              <a:rPr lang="ru-RU" sz="24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>или </a:t>
            </a:r>
            <a:r>
              <a:rPr lang="ru-RU" sz="2400" dirty="0">
                <a:solidFill>
                  <a:srgbClr val="272727"/>
                </a:solidFill>
                <a:latin typeface="Proxima Nova Regular"/>
                <a:cs typeface="Proxima Nova Regular"/>
              </a:rPr>
              <a:t>МФЦ обращайтесь:</a:t>
            </a:r>
            <a:br>
              <a:rPr lang="ru-RU" sz="2400" dirty="0">
                <a:solidFill>
                  <a:srgbClr val="272727"/>
                </a:solidFill>
                <a:latin typeface="Proxima Nova Regular"/>
                <a:cs typeface="Proxima Nova Regular"/>
              </a:rPr>
            </a:br>
            <a:r>
              <a:rPr lang="ru-RU" sz="20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/>
            </a:r>
            <a:br>
              <a:rPr lang="ru-RU" sz="20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</a:br>
            <a:r>
              <a:rPr lang="ru-RU" sz="20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>Бесплатный </a:t>
            </a:r>
            <a:r>
              <a:rPr lang="ru-RU" sz="2000" dirty="0">
                <a:solidFill>
                  <a:srgbClr val="272727"/>
                </a:solidFill>
                <a:latin typeface="Proxima Nova Regular"/>
                <a:cs typeface="Proxima Nova Regular"/>
              </a:rPr>
              <a:t>номер</a:t>
            </a:r>
            <a:r>
              <a:rPr lang="ru-RU" sz="20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>:</a:t>
            </a:r>
            <a:br>
              <a:rPr lang="ru-RU" sz="20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</a:br>
            <a:r>
              <a:rPr lang="ru-RU" sz="2000" dirty="0" smtClean="0">
                <a:solidFill>
                  <a:srgbClr val="50C0FF"/>
                </a:solidFill>
                <a:latin typeface="Proxima Nova Regular"/>
                <a:cs typeface="Proxima Nova Regular"/>
              </a:rPr>
              <a:t>8</a:t>
            </a:r>
            <a:r>
              <a:rPr lang="ru-RU" sz="2000" dirty="0">
                <a:solidFill>
                  <a:srgbClr val="50C0FF"/>
                </a:solidFill>
                <a:latin typeface="Proxima Nova Regular"/>
                <a:cs typeface="Proxima Nova Regular"/>
              </a:rPr>
              <a:t>-800-200-71-02</a:t>
            </a:r>
            <a:br>
              <a:rPr lang="ru-RU" sz="2000" dirty="0">
                <a:solidFill>
                  <a:srgbClr val="50C0FF"/>
                </a:solidFill>
                <a:latin typeface="Proxima Nova Regular"/>
                <a:cs typeface="Proxima Nova Regular"/>
              </a:rPr>
            </a:br>
            <a:r>
              <a:rPr lang="ru-RU" sz="2000" dirty="0" smtClean="0">
                <a:solidFill>
                  <a:srgbClr val="50C0FF"/>
                </a:solidFill>
                <a:latin typeface="Proxima Nova Regular"/>
                <a:cs typeface="Proxima Nova Regular"/>
              </a:rPr>
              <a:t/>
            </a:r>
            <a:br>
              <a:rPr lang="ru-RU" sz="2000" dirty="0" smtClean="0">
                <a:solidFill>
                  <a:srgbClr val="50C0FF"/>
                </a:solidFill>
                <a:latin typeface="Proxima Nova Regular"/>
                <a:cs typeface="Proxima Nova Regular"/>
              </a:rPr>
            </a:br>
            <a:r>
              <a:rPr lang="ru-RU" sz="20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  <a:t>Электронная почта:</a:t>
            </a:r>
            <a:br>
              <a:rPr lang="ru-RU" sz="2000" dirty="0" smtClean="0">
                <a:solidFill>
                  <a:srgbClr val="272727"/>
                </a:solidFill>
                <a:latin typeface="Proxima Nova Regular"/>
                <a:cs typeface="Proxima Nova Regular"/>
              </a:rPr>
            </a:br>
            <a:r>
              <a:rPr lang="ru-RU" sz="2000" dirty="0" smtClean="0">
                <a:solidFill>
                  <a:srgbClr val="50C0FF"/>
                </a:solidFill>
                <a:latin typeface="Proxima Nova Regular"/>
                <a:cs typeface="Proxima Nova Regular"/>
              </a:rPr>
              <a:t>gosuslugi71</a:t>
            </a:r>
            <a:r>
              <a:rPr lang="ru-RU" sz="2000" dirty="0">
                <a:solidFill>
                  <a:srgbClr val="50C0FF"/>
                </a:solidFill>
                <a:latin typeface="Proxima Nova Regular"/>
                <a:cs typeface="Proxima Nova Regular"/>
              </a:rPr>
              <a:t>@tularegion.ru</a:t>
            </a:r>
          </a:p>
        </p:txBody>
      </p:sp>
      <p:pic>
        <p:nvPicPr>
          <p:cNvPr id="2" name="Изображение 1" descr="icon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37" y="1016215"/>
            <a:ext cx="2156514" cy="143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ag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53" y="3367289"/>
            <a:ext cx="4382216" cy="3252426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685800" y="2067622"/>
            <a:ext cx="7772400" cy="6814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42FF"/>
                </a:solidFill>
                <a:latin typeface="Proxima Nova Regular"/>
                <a:cs typeface="Proxima Nova Regular"/>
              </a:rPr>
              <a:t>Госуслуги</a:t>
            </a:r>
            <a:r>
              <a:rPr lang="ru-RU" sz="3200" b="1" dirty="0">
                <a:solidFill>
                  <a:srgbClr val="0042FF"/>
                </a:solidFill>
                <a:latin typeface="Proxima Nova Regular"/>
                <a:cs typeface="Proxima Nova Regular"/>
              </a:rPr>
              <a:t/>
            </a:r>
            <a:br>
              <a:rPr lang="ru-RU" sz="3200" b="1" dirty="0">
                <a:solidFill>
                  <a:srgbClr val="0042FF"/>
                </a:solidFill>
                <a:latin typeface="Proxima Nova Regular"/>
                <a:cs typeface="Proxima Nova Regular"/>
              </a:rPr>
            </a:br>
            <a:r>
              <a:rPr lang="ru-RU" sz="3200" b="1" dirty="0" smtClean="0">
                <a:solidFill>
                  <a:srgbClr val="0042FF"/>
                </a:solidFill>
                <a:latin typeface="Proxima Nova Regular"/>
                <a:cs typeface="Proxima Nova Regular"/>
              </a:rPr>
              <a:t>Тульской области</a:t>
            </a:r>
            <a:endParaRPr lang="ru-RU" sz="3200" b="1" dirty="0">
              <a:solidFill>
                <a:srgbClr val="0042FF"/>
              </a:solidFill>
              <a:latin typeface="Proxima Nova Regular"/>
              <a:cs typeface="Proxima Nova Regular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312569" y="4007375"/>
            <a:ext cx="4046671" cy="117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Trebuchet MS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Proxima Nova Bold It"/>
                <a:cs typeface="Proxima Nova Bold It"/>
              </a:rPr>
              <a:t>Получить услуги</a:t>
            </a:r>
          </a:p>
          <a:p>
            <a:pPr algn="l"/>
            <a: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Proxima Nova Bold It"/>
                <a:cs typeface="Proxima Nova Bold It"/>
              </a:rPr>
              <a:t>еще никогда не было</a:t>
            </a:r>
            <a:endParaRPr lang="en-US" sz="1800" b="1" dirty="0" smtClean="0">
              <a:solidFill>
                <a:schemeClr val="tx1">
                  <a:lumMod val="90000"/>
                  <a:lumOff val="10000"/>
                </a:schemeClr>
              </a:solidFill>
              <a:latin typeface="Proxima Nova Bold It"/>
              <a:cs typeface="Proxima Nova Bold It"/>
            </a:endParaRPr>
          </a:p>
          <a:p>
            <a:pPr algn="l"/>
            <a:r>
              <a:rPr lang="ru-RU" sz="1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Proxima Nova Bold It"/>
                <a:cs typeface="Proxima Nova Bold It"/>
              </a:rPr>
              <a:t>так легко! </a:t>
            </a:r>
            <a:endParaRPr lang="ru-RU" sz="1800" b="1" dirty="0">
              <a:solidFill>
                <a:schemeClr val="tx1">
                  <a:lumMod val="90000"/>
                  <a:lumOff val="10000"/>
                </a:schemeClr>
              </a:solidFill>
              <a:latin typeface="Proxima Nova Bold It"/>
              <a:cs typeface="Proxima Nova Bold It"/>
            </a:endParaRPr>
          </a:p>
        </p:txBody>
      </p:sp>
      <p:pic>
        <p:nvPicPr>
          <p:cNvPr id="2" name="Изображение 1" descr="gosuslugi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55" y="758531"/>
            <a:ext cx="1309091" cy="1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730867" y="1291422"/>
            <a:ext cx="7772400" cy="14205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rgbClr val="272727"/>
                </a:solidFill>
              </a:rPr>
              <a:t>– это </a:t>
            </a:r>
            <a:r>
              <a:rPr lang="ru-RU" sz="1600" dirty="0">
                <a:solidFill>
                  <a:srgbClr val="272727"/>
                </a:solidFill>
              </a:rPr>
              <a:t>эффективный инструмент для подачи заявлений на получение государственных и муниципальных услуг, созданный </a:t>
            </a:r>
            <a:r>
              <a:rPr lang="ru-RU" sz="1600" dirty="0" smtClean="0">
                <a:solidFill>
                  <a:srgbClr val="272727"/>
                </a:solidFill>
              </a:rPr>
              <a:t>специально</a:t>
            </a:r>
            <a:br>
              <a:rPr lang="ru-RU" sz="1600" dirty="0" smtClean="0">
                <a:solidFill>
                  <a:srgbClr val="272727"/>
                </a:solidFill>
              </a:rPr>
            </a:br>
            <a:r>
              <a:rPr lang="ru-RU" sz="1600" dirty="0" smtClean="0">
                <a:solidFill>
                  <a:srgbClr val="272727"/>
                </a:solidFill>
              </a:rPr>
              <a:t>для </a:t>
            </a:r>
            <a:r>
              <a:rPr lang="ru-RU" sz="1600" dirty="0">
                <a:solidFill>
                  <a:srgbClr val="272727"/>
                </a:solidFill>
              </a:rPr>
              <a:t>жителей Тульской области</a:t>
            </a:r>
            <a:r>
              <a:rPr lang="ru-RU" sz="1600" dirty="0" smtClean="0">
                <a:solidFill>
                  <a:srgbClr val="272727"/>
                </a:solidFill>
              </a:rPr>
              <a:t>.</a:t>
            </a:r>
            <a:endParaRPr lang="ru-RU" sz="1600" dirty="0">
              <a:solidFill>
                <a:srgbClr val="272727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5800" y="796379"/>
            <a:ext cx="7772400" cy="688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Trebuchet MS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rgbClr val="50C0FF"/>
                </a:solidFill>
                <a:latin typeface="Proxima Nova Bold"/>
                <a:cs typeface="Proxima Nova Bold"/>
              </a:rPr>
              <a:t>Gosuslugi71</a:t>
            </a:r>
            <a:endParaRPr lang="ru-RU" sz="3600" dirty="0">
              <a:latin typeface="Proxima Nova Bold"/>
              <a:cs typeface="Proxima Nova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8606" y="3609825"/>
            <a:ext cx="343959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8DC62C"/>
                </a:solidFill>
                <a:latin typeface="Proxima Nova Bold"/>
                <a:cs typeface="Proxima Nova Bold"/>
              </a:rPr>
              <a:t>105 200</a:t>
            </a:r>
            <a:r>
              <a:rPr lang="ru-RU" sz="2800" b="1" dirty="0">
                <a:solidFill>
                  <a:srgbClr val="8DC62C"/>
                </a:solidFill>
                <a:latin typeface="Proxima Nova Bold"/>
                <a:cs typeface="Proxima Nova Bold"/>
              </a:rPr>
              <a:t/>
            </a:r>
            <a:br>
              <a:rPr lang="ru-RU" sz="2800" b="1" dirty="0">
                <a:solidFill>
                  <a:srgbClr val="8DC62C"/>
                </a:solidFill>
                <a:latin typeface="Proxima Nova Bold"/>
                <a:cs typeface="Proxima Nova Bold"/>
              </a:rPr>
            </a:br>
            <a:r>
              <a:rPr lang="ru-RU" dirty="0">
                <a:solidFill>
                  <a:srgbClr val="272727"/>
                </a:solidFill>
                <a:latin typeface="Proxima Nova Bold"/>
                <a:cs typeface="Proxima Nova Bold"/>
              </a:rPr>
              <a:t>туляков и жителей области </a:t>
            </a:r>
            <a:br>
              <a:rPr lang="ru-RU" dirty="0">
                <a:solidFill>
                  <a:srgbClr val="272727"/>
                </a:solidFill>
                <a:latin typeface="Proxima Nova Bold"/>
                <a:cs typeface="Proxima Nova Bold"/>
              </a:rPr>
            </a:br>
            <a:r>
              <a:rPr lang="ru-RU" dirty="0">
                <a:solidFill>
                  <a:srgbClr val="272727"/>
                </a:solidFill>
                <a:latin typeface="Proxima Nova Bold"/>
                <a:cs typeface="Proxima Nova Bold"/>
              </a:rPr>
              <a:t>уже оценили </a:t>
            </a:r>
            <a:r>
              <a:rPr lang="ru-RU" dirty="0" smtClean="0">
                <a:solidFill>
                  <a:srgbClr val="272727"/>
                </a:solidFill>
                <a:latin typeface="Proxima Nova Bold"/>
                <a:cs typeface="Proxima Nova Bold"/>
              </a:rPr>
              <a:t>удобство</a:t>
            </a:r>
            <a:br>
              <a:rPr lang="ru-RU" dirty="0" smtClean="0">
                <a:solidFill>
                  <a:srgbClr val="272727"/>
                </a:solidFill>
                <a:latin typeface="Proxima Nova Bold"/>
                <a:cs typeface="Proxima Nova Bold"/>
              </a:rPr>
            </a:br>
            <a:r>
              <a:rPr lang="ru-RU" dirty="0" smtClean="0">
                <a:solidFill>
                  <a:srgbClr val="272727"/>
                </a:solidFill>
                <a:latin typeface="Proxima Nova Bold"/>
                <a:cs typeface="Proxima Nova Bold"/>
              </a:rPr>
              <a:t>работы </a:t>
            </a:r>
            <a:r>
              <a:rPr lang="ru-RU" dirty="0">
                <a:solidFill>
                  <a:srgbClr val="272727"/>
                </a:solidFill>
                <a:latin typeface="Proxima Nova Bold"/>
                <a:cs typeface="Proxima Nova Bold"/>
              </a:rPr>
              <a:t>с порталом!</a:t>
            </a:r>
            <a:endParaRPr lang="ru-RU" dirty="0">
              <a:latin typeface="Proxima Nova Bold"/>
              <a:cs typeface="Proxima Nova Bold"/>
            </a:endParaRPr>
          </a:p>
        </p:txBody>
      </p:sp>
      <p:pic>
        <p:nvPicPr>
          <p:cNvPr id="6" name="Изображение 5" descr="icon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4" y="3024084"/>
            <a:ext cx="3814791" cy="31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slid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58" y="4304747"/>
            <a:ext cx="2492213" cy="248972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27AAE1"/>
                </a:solidFill>
                <a:latin typeface="Proxima Nova Bold"/>
                <a:cs typeface="Proxima Nova Bold"/>
              </a:rPr>
              <a:t>Что такое ЕСИА?</a:t>
            </a:r>
            <a:endParaRPr lang="ru-RU" dirty="0">
              <a:solidFill>
                <a:srgbClr val="27AAE1"/>
              </a:solidFill>
              <a:latin typeface="Proxima Nova Bold"/>
              <a:cs typeface="Proxima Nova 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6886" y="1465816"/>
            <a:ext cx="7170228" cy="1298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1600" dirty="0" smtClean="0"/>
              <a:t>ЕСИА — </a:t>
            </a:r>
            <a:r>
              <a:rPr lang="ru-RU" sz="1600" dirty="0"/>
              <a:t>это Единая система идентификации и аутентификации. Один пароль для доступа к государственным сайтам: федеральным (gosuslugi.ru) и региональным (gosuslugi71.ru) госуслугам, сайту записи к врачу «Доктор 71» (doctor71.ru), порталу управления Тульской областью «Открытый регион» (or71.ru) и другим.</a:t>
            </a:r>
            <a:endParaRPr lang="ru-RU" sz="1600" dirty="0">
              <a:solidFill>
                <a:schemeClr val="tx1"/>
              </a:solidFill>
              <a:latin typeface="Proxima Nova Bold"/>
              <a:cs typeface="Proxima Nova Bold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794467"/>
            <a:ext cx="9149572" cy="72000"/>
            <a:chOff x="-5572" y="6794467"/>
            <a:chExt cx="9149572" cy="72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5572" y="6794467"/>
              <a:ext cx="2333044" cy="720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643961" y="6794467"/>
              <a:ext cx="2500039" cy="72000"/>
            </a:xfrm>
            <a:prstGeom prst="rect">
              <a:avLst/>
            </a:prstGeom>
            <a:solidFill>
              <a:srgbClr val="8DC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8DC62C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27471" y="6794467"/>
              <a:ext cx="2069061" cy="72000"/>
            </a:xfrm>
            <a:prstGeom prst="rect">
              <a:avLst/>
            </a:prstGeom>
            <a:solidFill>
              <a:srgbClr val="F15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96533" y="6794467"/>
              <a:ext cx="2247428" cy="72000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1110829" y="2910356"/>
            <a:ext cx="6582552" cy="2971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1600" b="1" dirty="0"/>
              <a:t>Что я могу сделать с ЕСИА?</a:t>
            </a:r>
            <a:endParaRPr lang="ru-RU" sz="1600" b="1" dirty="0" smtClean="0">
              <a:latin typeface="Proxima Nova Bold"/>
              <a:cs typeface="Proxima Nova Bold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Proxima Nova Bold"/>
                <a:cs typeface="Proxima Nova Bold"/>
              </a:rPr>
              <a:t>•	записаться </a:t>
            </a:r>
            <a:r>
              <a:rPr lang="ru-RU" sz="1600" dirty="0">
                <a:latin typeface="Proxima Nova Bold"/>
                <a:cs typeface="Proxima Nova Bold"/>
              </a:rPr>
              <a:t>на прием к врачу (doctor71.ru)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Proxima Nova Bold"/>
                <a:cs typeface="Proxima Nova Bold"/>
              </a:rPr>
              <a:t>•	</a:t>
            </a:r>
            <a:r>
              <a:rPr lang="ru-RU" sz="1600" dirty="0" smtClean="0">
                <a:latin typeface="Proxima Nova Bold"/>
                <a:cs typeface="Proxima Nova Bold"/>
              </a:rPr>
              <a:t>оформить </a:t>
            </a:r>
            <a:r>
              <a:rPr lang="ru-RU" sz="1600" dirty="0">
                <a:latin typeface="Proxima Nova Bold"/>
                <a:cs typeface="Proxima Nova Bold"/>
              </a:rPr>
              <a:t>пособие (gosuslugi71.ru)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Proxima Nova Bold"/>
                <a:cs typeface="Proxima Nova Bold"/>
              </a:rPr>
              <a:t>•	</a:t>
            </a:r>
            <a:r>
              <a:rPr lang="ru-RU" sz="1600" dirty="0" smtClean="0">
                <a:latin typeface="Proxima Nova Bold"/>
                <a:cs typeface="Proxima Nova Bold"/>
              </a:rPr>
              <a:t>узнать </a:t>
            </a:r>
            <a:r>
              <a:rPr lang="ru-RU" sz="1600" dirty="0">
                <a:latin typeface="Proxima Nova Bold"/>
                <a:cs typeface="Proxima Nova Bold"/>
              </a:rPr>
              <a:t>о штрафах ГИБДД (gosuslugi71.ru)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Proxima Nova Bold"/>
                <a:cs typeface="Proxima Nova Bold"/>
              </a:rPr>
              <a:t>•	</a:t>
            </a:r>
            <a:r>
              <a:rPr lang="ru-RU" sz="1600" dirty="0" smtClean="0">
                <a:latin typeface="Proxima Nova Bold"/>
                <a:cs typeface="Proxima Nova Bold"/>
              </a:rPr>
              <a:t>оформить </a:t>
            </a:r>
            <a:r>
              <a:rPr lang="ru-RU" sz="1600" dirty="0">
                <a:latin typeface="Proxima Nova Bold"/>
                <a:cs typeface="Proxima Nova Bold"/>
              </a:rPr>
              <a:t>загранпаспорт (gosuslugi.ru)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Proxima Nova Bold"/>
                <a:cs typeface="Proxima Nova Bold"/>
              </a:rPr>
              <a:t>•	</a:t>
            </a:r>
            <a:r>
              <a:rPr lang="ru-RU" sz="1600" dirty="0" smtClean="0">
                <a:latin typeface="Proxima Nova Bold"/>
                <a:cs typeface="Proxima Nova Bold"/>
              </a:rPr>
              <a:t>сообщить </a:t>
            </a:r>
            <a:r>
              <a:rPr lang="ru-RU" sz="1600" dirty="0">
                <a:latin typeface="Proxima Nova Bold"/>
                <a:cs typeface="Proxima Nova Bold"/>
              </a:rPr>
              <a:t>о свалке во дворе и других проблемах (or71.ru)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Proxima Nova Bold"/>
                <a:cs typeface="Proxima Nova Bold"/>
              </a:rPr>
              <a:t>•	</a:t>
            </a:r>
            <a:r>
              <a:rPr lang="ru-RU" sz="1600" dirty="0" smtClean="0">
                <a:latin typeface="Proxima Nova Bold"/>
                <a:cs typeface="Proxima Nova Bold"/>
              </a:rPr>
              <a:t>получить </a:t>
            </a:r>
            <a:r>
              <a:rPr lang="ru-RU" sz="1600" dirty="0">
                <a:latin typeface="Proxima Nova Bold"/>
                <a:cs typeface="Proxima Nova Bold"/>
              </a:rPr>
              <a:t>свыше 120 государственных услуг на gosuslugi71.ru</a:t>
            </a:r>
            <a:endParaRPr lang="ru-RU" sz="1600" dirty="0" smtClean="0">
              <a:latin typeface="Proxima Nova Bold"/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21056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56747"/>
            <a:ext cx="8229600" cy="7861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15A2C"/>
                </a:solidFill>
                <a:latin typeface="Proxima Nova Bold"/>
                <a:cs typeface="Proxima Nova Bold"/>
              </a:rPr>
              <a:t>Безопасна ли система?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309" y="1496329"/>
            <a:ext cx="8475382" cy="17664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600" dirty="0">
                <a:solidFill>
                  <a:srgbClr val="404040"/>
                </a:solidFill>
                <a:latin typeface="Proxima Nova Bold"/>
                <a:cs typeface="Proxima Nova Bold"/>
              </a:rPr>
              <a:t>ЕСИА отвечает всем современным требованиям информационной </a:t>
            </a: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безопасности.</a:t>
            </a:r>
            <a:b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</a:b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В </a:t>
            </a:r>
            <a:r>
              <a:rPr lang="ru-RU" sz="1600" dirty="0">
                <a:solidFill>
                  <a:srgbClr val="404040"/>
                </a:solidFill>
                <a:latin typeface="Proxima Nova Bold"/>
                <a:cs typeface="Proxima Nova Bold"/>
              </a:rPr>
              <a:t>системе используется обширный набор </a:t>
            </a: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механизмов: межсетевые </a:t>
            </a:r>
            <a:r>
              <a:rPr lang="ru-RU" sz="1600" dirty="0">
                <a:solidFill>
                  <a:srgbClr val="404040"/>
                </a:solidFill>
                <a:latin typeface="Proxima Nova Bold"/>
                <a:cs typeface="Proxima Nova Bold"/>
              </a:rPr>
              <a:t>экраны</a:t>
            </a: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,</a:t>
            </a:r>
            <a:b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</a:b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средства </a:t>
            </a:r>
            <a:r>
              <a:rPr lang="ru-RU" sz="1600" dirty="0">
                <a:solidFill>
                  <a:srgbClr val="404040"/>
                </a:solidFill>
                <a:latin typeface="Proxima Nova Bold"/>
                <a:cs typeface="Proxima Nova Bold"/>
              </a:rPr>
              <a:t>анализа содержимого</a:t>
            </a: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, средства </a:t>
            </a:r>
            <a:r>
              <a:rPr lang="ru-RU" sz="1600" dirty="0">
                <a:solidFill>
                  <a:srgbClr val="404040"/>
                </a:solidFill>
                <a:latin typeface="Proxima Nova Bold"/>
                <a:cs typeface="Proxima Nova Bold"/>
              </a:rPr>
              <a:t>предотвращения вторжений</a:t>
            </a: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,</a:t>
            </a:r>
            <a:b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</a:b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антивирусные </a:t>
            </a:r>
            <a:r>
              <a:rPr lang="ru-RU" sz="1600" dirty="0">
                <a:solidFill>
                  <a:srgbClr val="404040"/>
                </a:solidFill>
                <a:latin typeface="Proxima Nova Bold"/>
                <a:cs typeface="Proxima Nova Bold"/>
              </a:rPr>
              <a:t>средства</a:t>
            </a:r>
            <a:r>
              <a:rPr lang="ru-RU" sz="1600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, средства </a:t>
            </a:r>
            <a:r>
              <a:rPr lang="ru-RU" sz="1600" dirty="0">
                <a:solidFill>
                  <a:srgbClr val="404040"/>
                </a:solidFill>
                <a:latin typeface="Proxima Nova Bold"/>
                <a:cs typeface="Proxima Nova Bold"/>
              </a:rPr>
              <a:t>мониторинга и контроля защищенности.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794467"/>
            <a:ext cx="9149572" cy="72000"/>
            <a:chOff x="-5572" y="6794467"/>
            <a:chExt cx="9149572" cy="72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5572" y="6794467"/>
              <a:ext cx="2333044" cy="720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643961" y="6794467"/>
              <a:ext cx="2500039" cy="72000"/>
            </a:xfrm>
            <a:prstGeom prst="rect">
              <a:avLst/>
            </a:prstGeom>
            <a:solidFill>
              <a:srgbClr val="8DC6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8DC62C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27471" y="6794467"/>
              <a:ext cx="2069061" cy="72000"/>
            </a:xfrm>
            <a:prstGeom prst="rect">
              <a:avLst/>
            </a:prstGeom>
            <a:solidFill>
              <a:srgbClr val="F15A2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96533" y="6794467"/>
              <a:ext cx="2247428" cy="72000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1" name="Изображение 10" descr="image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8" y="2469535"/>
            <a:ext cx="4185444" cy="41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911711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Proxima Nova Bold"/>
                <a:cs typeface="Proxima Nova Bold"/>
              </a:rPr>
              <a:t>Где получить аккаунт ЕСИА?</a:t>
            </a:r>
            <a:endParaRPr lang="ru-RU" sz="3200" dirty="0">
              <a:latin typeface="Proxima Nova Bold"/>
              <a:cs typeface="Proxima Nova 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0371" y="1401806"/>
            <a:ext cx="6364653" cy="239552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Proxima Nova Bold"/>
                <a:cs typeface="Proxima Nova Bold"/>
              </a:rPr>
              <a:t>Упрощенные </a:t>
            </a:r>
            <a:r>
              <a:rPr lang="ru-RU" sz="1600" dirty="0">
                <a:latin typeface="Proxima Nova Bold"/>
                <a:cs typeface="Proxima Nova Bold"/>
              </a:rPr>
              <a:t>и </a:t>
            </a:r>
            <a:r>
              <a:rPr lang="ru-RU" sz="1600" dirty="0" smtClean="0">
                <a:latin typeface="Proxima Nova Bold"/>
                <a:cs typeface="Proxima Nova Bold"/>
              </a:rPr>
              <a:t>стандартные аккаунты </a:t>
            </a:r>
            <a:r>
              <a:rPr lang="ru-RU" sz="1600" dirty="0">
                <a:latin typeface="Proxima Nova Bold"/>
                <a:cs typeface="Proxima Nova Bold"/>
              </a:rPr>
              <a:t>ЕСИА </a:t>
            </a:r>
            <a:r>
              <a:rPr lang="ru-RU" sz="1600" dirty="0" smtClean="0">
                <a:latin typeface="Proxima Nova Bold"/>
                <a:cs typeface="Proxima Nova Bold"/>
              </a:rPr>
              <a:t>можно </a:t>
            </a:r>
            <a:r>
              <a:rPr lang="ru-RU" sz="1600" dirty="0">
                <a:latin typeface="Proxima Nova Bold"/>
                <a:cs typeface="Proxima Nova Bold"/>
              </a:rPr>
              <a:t>получить </a:t>
            </a:r>
            <a:r>
              <a:rPr lang="ru-RU" sz="1600" dirty="0" smtClean="0">
                <a:latin typeface="Proxima Nova Bold"/>
                <a:cs typeface="Proxima Nova Bold"/>
              </a:rPr>
              <a:t>самостоятельно </a:t>
            </a:r>
            <a:r>
              <a:rPr lang="ru-RU" sz="1600" dirty="0">
                <a:latin typeface="Proxima Nova Bold"/>
                <a:cs typeface="Proxima Nova Bold"/>
              </a:rPr>
              <a:t>через интернет </a:t>
            </a:r>
            <a:r>
              <a:rPr lang="ru-RU" sz="1600" dirty="0" smtClean="0">
                <a:latin typeface="Proxima Nova Bold"/>
                <a:cs typeface="Proxima Nova Bold"/>
              </a:rPr>
              <a:t>(gosuslugi71.ru),</a:t>
            </a:r>
            <a:br>
              <a:rPr lang="ru-RU" sz="1600" dirty="0" smtClean="0">
                <a:latin typeface="Proxima Nova Bold"/>
                <a:cs typeface="Proxima Nova Bold"/>
              </a:rPr>
            </a:br>
            <a:r>
              <a:rPr lang="ru-RU" sz="1600" dirty="0" smtClean="0">
                <a:latin typeface="Proxima Nova Bold"/>
                <a:cs typeface="Proxima Nova Bold"/>
              </a:rPr>
              <a:t>подтвержденный – в </a:t>
            </a:r>
            <a:r>
              <a:rPr lang="ru-RU" sz="1600" dirty="0">
                <a:latin typeface="Proxima Nova Bold"/>
                <a:cs typeface="Proxima Nova Bold"/>
              </a:rPr>
              <a:t>МФЦ, </a:t>
            </a:r>
            <a:r>
              <a:rPr lang="ru-RU" sz="1600" dirty="0" smtClean="0">
                <a:latin typeface="Proxima Nova Bold"/>
                <a:cs typeface="Proxima Nova Bold"/>
              </a:rPr>
              <a:t>офисах «Ростелеком» и </a:t>
            </a:r>
            <a:r>
              <a:rPr lang="ru-RU" sz="1600" dirty="0">
                <a:latin typeface="Proxima Nova Bold"/>
                <a:cs typeface="Proxima Nova Bold"/>
              </a:rPr>
              <a:t>по </a:t>
            </a:r>
            <a:r>
              <a:rPr lang="ru-RU" sz="1600" dirty="0" smtClean="0">
                <a:latin typeface="Proxima Nova Bold"/>
                <a:cs typeface="Proxima Nova Bold"/>
              </a:rPr>
              <a:t>почте. </a:t>
            </a:r>
          </a:p>
          <a:p>
            <a:endParaRPr lang="ru-RU" sz="1600" dirty="0" smtClean="0">
              <a:latin typeface="Proxima Nova Bold"/>
              <a:cs typeface="Proxima Nova Bold"/>
            </a:endParaRPr>
          </a:p>
          <a:p>
            <a:pPr algn="l"/>
            <a:r>
              <a:rPr lang="ru-RU" sz="1600" dirty="0" smtClean="0">
                <a:latin typeface="Proxima Nova Bold"/>
                <a:cs typeface="Proxima Nova Bold"/>
              </a:rPr>
              <a:t>Дополнительно по области организуются </a:t>
            </a:r>
            <a:r>
              <a:rPr lang="ru-RU" sz="1600" dirty="0">
                <a:latin typeface="Proxima Nova Bold"/>
                <a:cs typeface="Proxima Nova Bold"/>
              </a:rPr>
              <a:t>пункты подтверждения учетных </a:t>
            </a:r>
            <a:r>
              <a:rPr lang="ru-RU" sz="1600" dirty="0" smtClean="0">
                <a:latin typeface="Proxima Nova Bold"/>
                <a:cs typeface="Proxima Nova Bold"/>
              </a:rPr>
              <a:t>записей для наибольшего охвата граждан</a:t>
            </a:r>
            <a:r>
              <a:rPr lang="en-US" sz="1600" dirty="0" smtClean="0">
                <a:latin typeface="Proxima Nova Bold"/>
                <a:cs typeface="Proxima Nova Bold"/>
              </a:rPr>
              <a:t>: </a:t>
            </a:r>
            <a:r>
              <a:rPr lang="ru-RU" sz="1600" dirty="0" smtClean="0">
                <a:latin typeface="Proxima Nova Bold"/>
                <a:cs typeface="Proxima Nova Bold"/>
              </a:rPr>
              <a:t>в </a:t>
            </a:r>
            <a:r>
              <a:rPr lang="ru-RU" sz="1600" dirty="0">
                <a:latin typeface="Proxima Nova Bold"/>
                <a:cs typeface="Proxima Nova Bold"/>
              </a:rPr>
              <a:t>больницах</a:t>
            </a:r>
            <a:r>
              <a:rPr lang="ru-RU" sz="1600" dirty="0" smtClean="0">
                <a:latin typeface="Proxima Nova Bold"/>
                <a:cs typeface="Proxima Nova Bold"/>
              </a:rPr>
              <a:t>, библиотеках,</a:t>
            </a:r>
            <a:r>
              <a:rPr lang="en-US" sz="1600" dirty="0" smtClean="0">
                <a:latin typeface="Proxima Nova Bold"/>
                <a:cs typeface="Proxima Nova Bold"/>
              </a:rPr>
              <a:t> </a:t>
            </a:r>
            <a:r>
              <a:rPr lang="ru-RU" sz="1600" dirty="0" smtClean="0">
                <a:latin typeface="Proxima Nova Bold"/>
                <a:cs typeface="Proxima Nova Bold"/>
              </a:rPr>
              <a:t>домах </a:t>
            </a:r>
            <a:r>
              <a:rPr lang="ru-RU" sz="1600" dirty="0">
                <a:latin typeface="Proxima Nova Bold"/>
                <a:cs typeface="Proxima Nova Bold"/>
              </a:rPr>
              <a:t>культуры </a:t>
            </a:r>
            <a:r>
              <a:rPr lang="ru-RU" sz="1600" dirty="0" smtClean="0">
                <a:latin typeface="Proxima Nova Bold"/>
                <a:cs typeface="Proxima Nova Bold"/>
              </a:rPr>
              <a:t>и</a:t>
            </a:r>
            <a:r>
              <a:rPr lang="en-US" sz="1600" dirty="0" smtClean="0">
                <a:latin typeface="Proxima Nova Bold"/>
                <a:cs typeface="Proxima Nova Bold"/>
              </a:rPr>
              <a:t> </a:t>
            </a:r>
            <a:r>
              <a:rPr lang="ru-RU" sz="1600" dirty="0" smtClean="0">
                <a:latin typeface="Proxima Nova Bold"/>
                <a:cs typeface="Proxima Nova Bold"/>
              </a:rPr>
              <a:t>других учреждениях.</a:t>
            </a:r>
            <a:endParaRPr lang="ru-RU" sz="1600" dirty="0">
              <a:latin typeface="Proxima Nova Bold"/>
              <a:cs typeface="Proxima Nova Bold"/>
            </a:endParaRPr>
          </a:p>
        </p:txBody>
      </p:sp>
      <p:pic>
        <p:nvPicPr>
          <p:cNvPr id="13" name="Изображение 12" descr="imag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01" y="4405490"/>
            <a:ext cx="2008969" cy="2008969"/>
          </a:xfrm>
          <a:prstGeom prst="rect">
            <a:avLst/>
          </a:prstGeom>
        </p:spPr>
      </p:pic>
      <p:pic>
        <p:nvPicPr>
          <p:cNvPr id="15" name="Изображение 14" descr="image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49974"/>
            <a:ext cx="2520000" cy="2520000"/>
          </a:xfrm>
          <a:prstGeom prst="rect">
            <a:avLst/>
          </a:prstGeom>
        </p:spPr>
      </p:pic>
      <p:pic>
        <p:nvPicPr>
          <p:cNvPr id="17" name="Изображение 16" descr="image-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93" y="4342387"/>
            <a:ext cx="2196014" cy="21960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59168" y="6245838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Ростелеком</a:t>
            </a:r>
            <a:endParaRPr lang="ru-RU" sz="1400" b="1" dirty="0">
              <a:solidFill>
                <a:srgbClr val="404040"/>
              </a:solidFill>
              <a:latin typeface="Proxima Nova Bold"/>
              <a:cs typeface="Proxima Nova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993" y="624583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МФЦ</a:t>
            </a:r>
            <a:endParaRPr lang="ru-RU" sz="1400" b="1" dirty="0">
              <a:solidFill>
                <a:srgbClr val="404040"/>
              </a:solidFill>
              <a:latin typeface="Proxima Nova Bold"/>
              <a:cs typeface="Proxima Nova 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5273" y="6245838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04040"/>
                </a:solidFill>
                <a:latin typeface="Proxima Nova Bold"/>
                <a:cs typeface="Proxima Nova Bold"/>
              </a:rPr>
              <a:t>Социальные учреждения</a:t>
            </a:r>
            <a:endParaRPr lang="ru-RU" sz="1400" b="1" dirty="0">
              <a:solidFill>
                <a:srgbClr val="404040"/>
              </a:solidFill>
              <a:latin typeface="Proxima Nova Bold"/>
              <a:cs typeface="Proxima Nova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7418" y="3460286"/>
            <a:ext cx="200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7AAE1"/>
                </a:solidFill>
                <a:latin typeface="Proxima Nova Bold"/>
                <a:cs typeface="Proxima Nova Bold"/>
              </a:rPr>
              <a:t>GOSUSLUGI71.RU</a:t>
            </a:r>
            <a:endParaRPr lang="ru-RU" dirty="0">
              <a:solidFill>
                <a:srgbClr val="27AAE1"/>
              </a:solidFill>
              <a:latin typeface="Proxima Nova Bold"/>
              <a:cs typeface="Proxima Nova Bold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566984" y="3929429"/>
            <a:ext cx="773683" cy="648908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48591" y="3929429"/>
            <a:ext cx="890627" cy="648908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572000" y="3929429"/>
            <a:ext cx="0" cy="648908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94" y="1303099"/>
            <a:ext cx="5588813" cy="438094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911711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Proxima Nova Bold"/>
                <a:cs typeface="Proxima Nova Bold"/>
              </a:rPr>
              <a:t>Как воспользоваться услугой?</a:t>
            </a:r>
            <a:endParaRPr lang="ru-RU" sz="3200" dirty="0">
              <a:latin typeface="Proxima Nova Bold"/>
              <a:cs typeface="Proxima Nova 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66190"/>
            <a:ext cx="7772400" cy="52188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Proxima Nova Bold"/>
                <a:cs typeface="Proxima Nova Bold"/>
              </a:rPr>
              <a:t>Заходим </a:t>
            </a:r>
            <a:r>
              <a:rPr lang="ru-RU" sz="1600" dirty="0">
                <a:latin typeface="Proxima Nova Bold"/>
                <a:cs typeface="Proxima Nova Bold"/>
              </a:rPr>
              <a:t>на портал по адресу gosuslugi71.</a:t>
            </a:r>
            <a:r>
              <a:rPr lang="ru-RU" sz="1600" dirty="0" smtClean="0">
                <a:latin typeface="Proxima Nova Bold"/>
                <a:cs typeface="Proxima Nova Bold"/>
              </a:rPr>
              <a:t>ru</a:t>
            </a:r>
            <a:br>
              <a:rPr lang="ru-RU" sz="1600" dirty="0" smtClean="0">
                <a:latin typeface="Proxima Nova Bold"/>
                <a:cs typeface="Proxima Nova Bold"/>
              </a:rPr>
            </a:br>
            <a:r>
              <a:rPr lang="ru-RU" sz="1600" dirty="0" smtClean="0">
                <a:latin typeface="Proxima Nova Bold"/>
                <a:cs typeface="Proxima Nova Bold"/>
              </a:rPr>
              <a:t>и выбираем нужную услугу</a:t>
            </a:r>
            <a:endParaRPr lang="ru-RU" sz="1600" dirty="0">
              <a:latin typeface="Proxima Nova Bold"/>
              <a:cs typeface="Proxima Nova Bold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85800" y="6227542"/>
            <a:ext cx="7772400" cy="369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Proxima Nova Bold"/>
                <a:cs typeface="Proxima Nova Bold"/>
              </a:rPr>
              <a:t>1    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Proxima Nova Bold"/>
                <a:cs typeface="Proxima Nova Bold"/>
              </a:rPr>
              <a:t>2     3     4     5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Proxima Nova Bold"/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27925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94" y="1303098"/>
            <a:ext cx="5588813" cy="4380945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911711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Proxima Nova Bold"/>
                <a:cs typeface="Proxima Nova Bold"/>
              </a:rPr>
              <a:t>Как воспользоваться услугой?</a:t>
            </a:r>
            <a:endParaRPr lang="ru-RU" sz="3200" dirty="0">
              <a:latin typeface="Proxima Nova Bold"/>
              <a:cs typeface="Proxima Nova 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66190"/>
            <a:ext cx="7772400" cy="52188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Proxima Nova Bold"/>
                <a:cs typeface="Proxima Nova Bold"/>
              </a:rPr>
              <a:t>Нажимаем кнопку «Получить услугу»</a:t>
            </a:r>
            <a:endParaRPr lang="ru-RU" sz="1600" dirty="0">
              <a:latin typeface="Proxima Nova Bold"/>
              <a:cs typeface="Proxima Nova Bold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85800" y="6227542"/>
            <a:ext cx="7772400" cy="369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Proxima Nova Bold"/>
                <a:cs typeface="Proxima Nova Bold"/>
              </a:rPr>
              <a:t>1</a:t>
            </a:r>
            <a:r>
              <a:rPr lang="ru-RU" sz="1600" dirty="0" smtClean="0">
                <a:latin typeface="Proxima Nova Bold"/>
                <a:cs typeface="Proxima Nova Bold"/>
              </a:rPr>
              <a:t>     2     </a:t>
            </a:r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3     4     5</a:t>
            </a:r>
            <a:endParaRPr lang="ru-RU" sz="1600" dirty="0">
              <a:solidFill>
                <a:srgbClr val="BFBFBF"/>
              </a:solidFill>
              <a:latin typeface="Proxima Nova Bold"/>
              <a:cs typeface="Proxima Nov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2198" y="-10439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61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94" y="1298325"/>
            <a:ext cx="5588812" cy="4412016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720000"/>
            <a:ext cx="7772400" cy="911711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Proxima Nova Bold"/>
                <a:cs typeface="Proxima Nova Bold"/>
              </a:rPr>
              <a:t>Как воспользоваться услугой?</a:t>
            </a:r>
            <a:endParaRPr lang="ru-RU" sz="3200" dirty="0">
              <a:latin typeface="Proxima Nova Bold"/>
              <a:cs typeface="Proxima Nova Bol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66190"/>
            <a:ext cx="7772400" cy="52188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Proxima Nova Bold"/>
                <a:cs typeface="Proxima Nova Bold"/>
              </a:rPr>
              <a:t>Авторизуемся на портале через ЕСИА</a:t>
            </a:r>
            <a:endParaRPr lang="ru-RU" sz="1600" dirty="0">
              <a:latin typeface="Proxima Nova Bold"/>
              <a:cs typeface="Proxima Nova Bold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85800" y="6227542"/>
            <a:ext cx="7772400" cy="369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1</a:t>
            </a:r>
            <a:r>
              <a:rPr lang="ru-RU" sz="1600" dirty="0" smtClean="0">
                <a:latin typeface="Proxima Nova Bold"/>
                <a:cs typeface="Proxima Nova Bold"/>
              </a:rPr>
              <a:t>    </a:t>
            </a:r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 2     </a:t>
            </a:r>
            <a:r>
              <a:rPr lang="ru-RU" sz="1600" dirty="0" smtClean="0">
                <a:latin typeface="Proxima Nova Bold"/>
                <a:cs typeface="Proxima Nova Bold"/>
              </a:rPr>
              <a:t>3</a:t>
            </a:r>
            <a:r>
              <a:rPr lang="ru-RU" sz="1600" dirty="0" smtClean="0">
                <a:solidFill>
                  <a:srgbClr val="BFBFBF"/>
                </a:solidFill>
                <a:latin typeface="Proxima Nova Bold"/>
                <a:cs typeface="Proxima Nova Bold"/>
              </a:rPr>
              <a:t>     4     5</a:t>
            </a:r>
            <a:endParaRPr lang="ru-RU" sz="1600" dirty="0">
              <a:solidFill>
                <a:srgbClr val="BFBFBF"/>
              </a:solidFill>
              <a:latin typeface="Proxima Nova Bold"/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3050275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ИТ">
  <a:themeElements>
    <a:clrScheme name="CIT 1">
      <a:dk1>
        <a:srgbClr val="272727"/>
      </a:dk1>
      <a:lt1>
        <a:sysClr val="window" lastClr="FFFFFF"/>
      </a:lt1>
      <a:dk2>
        <a:srgbClr val="2D8EC2"/>
      </a:dk2>
      <a:lt2>
        <a:srgbClr val="D63E26"/>
      </a:lt2>
      <a:accent1>
        <a:srgbClr val="EC9939"/>
      </a:accent1>
      <a:accent2>
        <a:srgbClr val="73B632"/>
      </a:accent2>
      <a:accent3>
        <a:srgbClr val="272727"/>
      </a:accent3>
      <a:accent4>
        <a:srgbClr val="FFFEFE"/>
      </a:accent4>
      <a:accent5>
        <a:srgbClr val="FFFEFD"/>
      </a:accent5>
      <a:accent6>
        <a:srgbClr val="FCFCFC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270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ЦИТ</vt:lpstr>
      <vt:lpstr>ГАУ ТО "Центр информационных технологий»  Алимпиев И.О. Начальник управления информационных систем ГАУ ТО "Центр информационных технологий"</vt:lpstr>
      <vt:lpstr>Госуслуги Тульской области</vt:lpstr>
      <vt:lpstr>– это эффективный инструмент для подачи заявлений на получение государственных и муниципальных услуг, созданный специально для жителей Тульской области.</vt:lpstr>
      <vt:lpstr>Что такое ЕСИА?</vt:lpstr>
      <vt:lpstr>Безопасна ли система?</vt:lpstr>
      <vt:lpstr>Где получить аккаунт ЕСИА?</vt:lpstr>
      <vt:lpstr>Как воспользоваться услугой?</vt:lpstr>
      <vt:lpstr>Как воспользоваться услугой?</vt:lpstr>
      <vt:lpstr>Как воспользоваться услугой?</vt:lpstr>
      <vt:lpstr>Как воспользоваться услугой?</vt:lpstr>
      <vt:lpstr>Как воспользоваться услугой?</vt:lpstr>
      <vt:lpstr>На портале gosuslugi71.ru, уже сейчас, вы можете получить более 130 различных услуг!      На сегодняшний день предоставлено более 56 000 услуг!</vt:lpstr>
      <vt:lpstr>Статистика</vt:lpstr>
      <vt:lpstr>Статистика</vt:lpstr>
      <vt:lpstr>Gosuslugi71 в социальных сетях  Будьте в курсе интересных событий электронного правительства в официальных сообществах</vt:lpstr>
      <vt:lpstr>По всем вопросам, связанным с работой портала gosuslugi71.ru или МФЦ обращайтесь:  Бесплатный номер: 8-800-200-71-02  Электронная почта: gosuslugi71@tularegion.ru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s.kuperman</dc:creator>
  <cp:lastModifiedBy>Gennadiy</cp:lastModifiedBy>
  <cp:revision>70</cp:revision>
  <dcterms:created xsi:type="dcterms:W3CDTF">2013-07-11T12:42:15Z</dcterms:created>
  <dcterms:modified xsi:type="dcterms:W3CDTF">2015-07-13T16:16:47Z</dcterms:modified>
</cp:coreProperties>
</file>